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2" r:id="rId8"/>
    <p:sldId id="256" r:id="rId9"/>
    <p:sldId id="257" r:id="rId10"/>
    <p:sldId id="258" r:id="rId11"/>
    <p:sldId id="259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12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3528" y="1196750"/>
            <a:ext cx="829986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鲜为人知的化学</a:t>
            </a:r>
            <a:endParaRPr lang="zh-CN" altLang="en-US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4288" y="5445223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张岩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6123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15295" y="968534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银是非常不活泼的金属</a:t>
            </a:r>
            <a:r>
              <a:rPr lang="en-US" altLang="zh-CN" sz="2400" dirty="0">
                <a:latin typeface="+mn-ea"/>
              </a:rPr>
              <a:t>,</a:t>
            </a:r>
            <a:r>
              <a:rPr lang="zh-CN" altLang="en-US" sz="2400" dirty="0">
                <a:latin typeface="+mn-ea"/>
              </a:rPr>
              <a:t>很耐腐蚀，但容易跟硫发生化学反应，生成硫化银导致变黑。人体汗液中含有很多硫，跟银饰接触，就会发生作用。而且，如果人处在一些受到污染的环境里，空气中酸性气体、硫化氢、一氧化氮等化合物较多的时候，也会导致银饰变黑。再者，银饰变色也可能是成分严重不足所致。就算排除上述情况，正常情况下，银饰佩戴半年左右表面就会氧化，颜色变得暗淡、失去光泽</a:t>
            </a:r>
            <a:r>
              <a:rPr lang="zh-CN" altLang="en-US" dirty="0"/>
              <a:t>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515" y="3581582"/>
            <a:ext cx="4416491" cy="327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15295" y="378904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/>
              <a:t>可以用氢气加热还原，氨水浸泡，牙膏也可以去除。大家根本不用担心这些对银制品的腐蚀性。银的稳定性是很强的，除非你非要用硝基盐酸洗锈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260648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9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银器除锈</a:t>
            </a:r>
            <a:endParaRPr lang="zh-CN" altLang="en-US" sz="4000" b="1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568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12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1520" y="1112550"/>
            <a:ext cx="61206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</a:rPr>
              <a:t>不能用的干电池，花点工夫，就能再现生机：只要在手</a:t>
            </a:r>
            <a:r>
              <a:rPr lang="zh-CN" altLang="en-US" sz="2800" dirty="0" smtClean="0">
                <a:latin typeface="+mn-ea"/>
              </a:rPr>
              <a:t>上或</a:t>
            </a:r>
            <a:r>
              <a:rPr lang="zh-CN" altLang="en-US" sz="2800" dirty="0">
                <a:latin typeface="+mn-ea"/>
              </a:rPr>
              <a:t>衣服上，专心摩擦一会儿。用这种方式“复活”的电池，曾经让一个闹钟多</a:t>
            </a:r>
            <a:r>
              <a:rPr lang="zh-CN" altLang="en-US" sz="2800" dirty="0" smtClean="0">
                <a:latin typeface="+mn-ea"/>
              </a:rPr>
              <a:t>走两个星期</a:t>
            </a:r>
            <a:r>
              <a:rPr lang="zh-CN" altLang="en-US" sz="2800" dirty="0">
                <a:latin typeface="+mn-ea"/>
              </a:rPr>
              <a:t>。电池的原理，本来就是凭借化学反应产生电流。电池没电了，就是电流不顺畅了，就算表面看起来似乎没电了，其实内部还留有许多尚未产生化学反应的成分。因此，只要摩擦片刻，让摩擦产生的热温暖电池的内部，就能帮助电池内残余的成分顺利产生化学反应。</a:t>
            </a:r>
          </a:p>
        </p:txBody>
      </p:sp>
      <p:sp>
        <p:nvSpPr>
          <p:cNvPr id="6" name="矩形 5"/>
          <p:cNvSpPr/>
          <p:nvPr/>
        </p:nvSpPr>
        <p:spPr>
          <a:xfrm>
            <a:off x="179512" y="404664"/>
            <a:ext cx="60837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</a:t>
            </a:r>
            <a:r>
              <a:rPr lang="en-US" altLang="zh-CN" sz="4000" dirty="0" smtClean="0"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用完</a:t>
            </a:r>
            <a:r>
              <a:rPr lang="zh-CN" altLang="en-US" sz="4000" dirty="0">
                <a:latin typeface="楷体" pitchFamily="49" charset="-122"/>
                <a:ea typeface="楷体" pitchFamily="49" charset="-122"/>
              </a:rPr>
              <a:t>的干电池可以复活</a:t>
            </a:r>
          </a:p>
        </p:txBody>
      </p:sp>
    </p:spTree>
    <p:extLst>
      <p:ext uri="{BB962C8B-B14F-4D97-AF65-F5344CB8AC3E}">
        <p14:creationId xmlns:p14="http://schemas.microsoft.com/office/powerpoint/2010/main" val="337565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12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126682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206241" y="332656"/>
            <a:ext cx="39148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1.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4000" b="1" dirty="0">
                <a:latin typeface="楷体" pitchFamily="49" charset="-122"/>
                <a:ea typeface="楷体" pitchFamily="49" charset="-122"/>
              </a:rPr>
              <a:t>机智的翻译家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8986" y="908720"/>
            <a:ext cx="5724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+mn-ea"/>
              </a:rPr>
              <a:t>苯酚</a:t>
            </a:r>
            <a:r>
              <a:rPr lang="en-US" altLang="zh-CN" sz="2400" dirty="0">
                <a:latin typeface="+mn-ea"/>
              </a:rPr>
              <a:t>(phenol)</a:t>
            </a:r>
            <a:r>
              <a:rPr lang="zh-CN" altLang="en-US" sz="2400" dirty="0">
                <a:latin typeface="+mn-ea"/>
              </a:rPr>
              <a:t>是一种有机物，结构如图。</a:t>
            </a:r>
          </a:p>
        </p:txBody>
      </p:sp>
      <p:sp>
        <p:nvSpPr>
          <p:cNvPr id="7" name="矩形 6"/>
          <p:cNvSpPr/>
          <p:nvPr/>
        </p:nvSpPr>
        <p:spPr>
          <a:xfrm>
            <a:off x="198002" y="2983260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latin typeface="+mn-ea"/>
              </a:rPr>
              <a:t>它具有一定的酸性，所以在英语中有一个别名，叫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carbolic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acid</a:t>
            </a:r>
            <a:r>
              <a:rPr lang="zh-CN" altLang="en-US" sz="2400" dirty="0">
                <a:latin typeface="+mn-ea"/>
              </a:rPr>
              <a:t>，意思是“碳的酸”。在翻译这个词儿的时候，人们发现中文“碳酸”已经被真正的碳酸</a:t>
            </a:r>
            <a:r>
              <a:rPr lang="en-US" altLang="zh-CN" sz="2400" dirty="0">
                <a:latin typeface="+mn-ea"/>
              </a:rPr>
              <a:t>(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carbonic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acid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en-US" altLang="zh-CN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altLang="zh-CN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400" dirty="0">
                <a:latin typeface="+mn-ea"/>
              </a:rPr>
              <a:t>)</a:t>
            </a:r>
            <a:r>
              <a:rPr lang="zh-CN" altLang="en-US" sz="2400" dirty="0">
                <a:latin typeface="+mn-ea"/>
              </a:rPr>
              <a:t>用掉了，于是把“碳”字拆开，于是苯酚有了一个中文别名：“石炭酸”。</a:t>
            </a:r>
          </a:p>
        </p:txBody>
      </p:sp>
      <p:sp>
        <p:nvSpPr>
          <p:cNvPr id="8" name="矩形 7"/>
          <p:cNvSpPr/>
          <p:nvPr/>
        </p:nvSpPr>
        <p:spPr>
          <a:xfrm>
            <a:off x="179492" y="5013176"/>
            <a:ext cx="82274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还有一个类似的，硫酸是硫</a:t>
            </a:r>
            <a:r>
              <a:rPr lang="en-US" altLang="zh-CN" sz="2400" dirty="0">
                <a:latin typeface="+mn-ea"/>
              </a:rPr>
              <a:t>(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sulfur</a:t>
            </a:r>
            <a:r>
              <a:rPr lang="en-US" altLang="zh-CN" sz="2400" dirty="0">
                <a:latin typeface="+mn-ea"/>
              </a:rPr>
              <a:t>)</a:t>
            </a:r>
            <a:r>
              <a:rPr lang="zh-CN" altLang="en-US" sz="2400" dirty="0">
                <a:latin typeface="+mn-ea"/>
              </a:rPr>
              <a:t>元素最常见的含氧酸，化学式为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zh-CN" sz="24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CN" altLang="en-US" sz="2400" dirty="0">
                <a:latin typeface="+mn-ea"/>
              </a:rPr>
              <a:t>，英文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sulfuric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acid</a:t>
            </a:r>
            <a:r>
              <a:rPr lang="zh-CN" altLang="en-US" sz="2400" dirty="0">
                <a:latin typeface="+mn-ea"/>
              </a:rPr>
              <a:t>。而另外有一类酸叫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sulfonic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acid</a:t>
            </a:r>
            <a:r>
              <a:rPr lang="zh-CN" altLang="en-US" sz="2400" dirty="0">
                <a:latin typeface="+mn-ea"/>
              </a:rPr>
              <a:t>，它们也是含硫的，中文采用“硫磺”的“磺”字，翻译为“磺酸”。</a:t>
            </a:r>
          </a:p>
        </p:txBody>
      </p:sp>
    </p:spTree>
    <p:extLst>
      <p:ext uri="{BB962C8B-B14F-4D97-AF65-F5344CB8AC3E}">
        <p14:creationId xmlns:p14="http://schemas.microsoft.com/office/powerpoint/2010/main" val="380189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12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8492" y="188640"/>
            <a:ext cx="49439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2.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4000" b="1" dirty="0">
                <a:latin typeface="楷体" pitchFamily="49" charset="-122"/>
                <a:ea typeface="楷体" pitchFamily="49" charset="-122"/>
              </a:rPr>
              <a:t>朱元璋与化学元素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9512" y="764704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朱元璋给后代规定了一套独特的命名方式</a:t>
            </a:r>
            <a:r>
              <a:rPr lang="en-US" altLang="zh-CN" sz="2400" dirty="0">
                <a:latin typeface="+mn-ea"/>
              </a:rPr>
              <a:t>:</a:t>
            </a:r>
            <a:r>
              <a:rPr lang="zh-CN" altLang="en-US" sz="2400" dirty="0">
                <a:latin typeface="+mn-ea"/>
              </a:rPr>
              <a:t>其中一条就是，最后一个字必须以钅木氵</a:t>
            </a:r>
            <a:r>
              <a:rPr lang="en-US" altLang="zh-CN" sz="2400" dirty="0">
                <a:latin typeface="+mn-ea"/>
              </a:rPr>
              <a:t>(</a:t>
            </a:r>
            <a:r>
              <a:rPr lang="zh-CN" altLang="en-US" sz="2400" dirty="0">
                <a:latin typeface="+mn-ea"/>
              </a:rPr>
              <a:t>水</a:t>
            </a:r>
            <a:r>
              <a:rPr lang="en-US" altLang="zh-CN" sz="2400" dirty="0">
                <a:latin typeface="+mn-ea"/>
              </a:rPr>
              <a:t>)</a:t>
            </a:r>
            <a:r>
              <a:rPr lang="zh-CN" altLang="en-US" sz="2400" dirty="0">
                <a:latin typeface="+mn-ea"/>
              </a:rPr>
              <a:t>火土之一为偏旁。</a:t>
            </a:r>
          </a:p>
        </p:txBody>
      </p:sp>
      <p:sp>
        <p:nvSpPr>
          <p:cNvPr id="7" name="矩形 6"/>
          <p:cNvSpPr/>
          <p:nvPr/>
        </p:nvSpPr>
        <p:spPr>
          <a:xfrm>
            <a:off x="179512" y="1469342"/>
            <a:ext cx="8706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开始起名还比较容易。后来字用完了，就只能硬造，于是就有了，朱公锡、朱慎镭、朱同铬、朱同铌、</a:t>
            </a:r>
            <a:r>
              <a:rPr lang="zh-CN" altLang="en-US" sz="2400" dirty="0" smtClean="0">
                <a:latin typeface="+mn-ea"/>
              </a:rPr>
              <a:t>朱镕基</a:t>
            </a:r>
            <a:r>
              <a:rPr lang="en-US" altLang="zh-CN" sz="2400" dirty="0" smtClean="0">
                <a:latin typeface="+mn-ea"/>
              </a:rPr>
              <a:t>........</a:t>
            </a:r>
            <a:r>
              <a:rPr lang="zh-CN" altLang="en-US" sz="2400" dirty="0">
                <a:latin typeface="+mn-ea"/>
              </a:rPr>
              <a:t>朱孟烷、朱悦烯、朱颙炔、朱厚烃</a:t>
            </a:r>
            <a:r>
              <a:rPr lang="en-US" altLang="zh-CN" sz="2400" dirty="0">
                <a:latin typeface="+mn-ea"/>
              </a:rPr>
              <a:t>........</a:t>
            </a:r>
            <a:r>
              <a:rPr lang="zh-CN" altLang="en-US" sz="2400" dirty="0">
                <a:latin typeface="+mn-ea"/>
              </a:rPr>
              <a:t>朱安汞。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292" y="2924944"/>
            <a:ext cx="206692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464492" y="5805264"/>
            <a:ext cx="7995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/>
              <a:t>这些字后来都进了化学书，巧妙的解决了化学名称汉化的问题。</a:t>
            </a:r>
          </a:p>
        </p:txBody>
      </p:sp>
    </p:spTree>
    <p:extLst>
      <p:ext uri="{BB962C8B-B14F-4D97-AF65-F5344CB8AC3E}">
        <p14:creationId xmlns:p14="http://schemas.microsoft.com/office/powerpoint/2010/main" val="1956489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12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162" y="116632"/>
            <a:ext cx="17299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巧合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8906" y="824518"/>
            <a:ext cx="86261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</a:rPr>
              <a:t>在稀溶液中，酸跟碱发生中和反应生成</a:t>
            </a:r>
            <a:r>
              <a:rPr lang="en-US" altLang="zh-CN" sz="2800" dirty="0">
                <a:latin typeface="+mn-ea"/>
              </a:rPr>
              <a:t>1 </a:t>
            </a:r>
            <a:r>
              <a:rPr lang="en-US" altLang="zh-CN" sz="2800" dirty="0" err="1">
                <a:latin typeface="+mn-ea"/>
              </a:rPr>
              <a:t>mol</a:t>
            </a:r>
            <a:r>
              <a:rPr lang="zh-CN" altLang="en-US" sz="2800" dirty="0">
                <a:latin typeface="+mn-ea"/>
              </a:rPr>
              <a:t>液态水的中和热为</a:t>
            </a:r>
            <a:r>
              <a:rPr lang="en-US" altLang="zh-CN" sz="2800" dirty="0">
                <a:latin typeface="+mn-ea"/>
              </a:rPr>
              <a:t>57.3 kJ·mol</a:t>
            </a:r>
            <a:r>
              <a:rPr lang="en-US" altLang="zh-CN" sz="2800" baseline="30000" dirty="0">
                <a:latin typeface="+mn-ea"/>
              </a:rPr>
              <a:t>-1</a:t>
            </a:r>
            <a:r>
              <a:rPr lang="zh-CN" altLang="en-US" sz="2800" dirty="0">
                <a:latin typeface="+mn-ea"/>
              </a:rPr>
              <a:t>，而</a:t>
            </a:r>
            <a:r>
              <a:rPr lang="en-US" altLang="zh-CN" sz="2800" dirty="0">
                <a:latin typeface="+mn-ea"/>
              </a:rPr>
              <a:t>1</a:t>
            </a:r>
            <a:r>
              <a:rPr lang="zh-CN" altLang="en-US" sz="2800" dirty="0">
                <a:latin typeface="+mn-ea"/>
              </a:rPr>
              <a:t>弧度对应的角度也是这个数。</a:t>
            </a:r>
          </a:p>
        </p:txBody>
      </p:sp>
      <p:sp>
        <p:nvSpPr>
          <p:cNvPr id="8" name="矩形 7"/>
          <p:cNvSpPr/>
          <p:nvPr/>
        </p:nvSpPr>
        <p:spPr>
          <a:xfrm>
            <a:off x="258906" y="2852936"/>
            <a:ext cx="83997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</a:rPr>
              <a:t>一元强酸与强碱的中和热约为</a:t>
            </a:r>
            <a:r>
              <a:rPr lang="en-US" altLang="zh-CN" sz="2800" dirty="0">
                <a:latin typeface="+mn-ea"/>
              </a:rPr>
              <a:t>57kJ</a:t>
            </a:r>
            <a:r>
              <a:rPr lang="zh-CN" altLang="en-US" sz="2800" dirty="0">
                <a:latin typeface="+mn-ea"/>
              </a:rPr>
              <a:t>，与酸碱种类无关，因为这实际上是</a:t>
            </a:r>
            <a:r>
              <a:rPr lang="en-US" altLang="zh-CN" sz="2800" dirty="0">
                <a:latin typeface="+mn-ea"/>
              </a:rPr>
              <a:t>1molH+</a:t>
            </a:r>
            <a:r>
              <a:rPr lang="zh-CN" altLang="en-US" sz="2800" dirty="0">
                <a:latin typeface="+mn-ea"/>
              </a:rPr>
              <a:t>与</a:t>
            </a:r>
            <a:r>
              <a:rPr lang="en-US" altLang="zh-CN" sz="2800" dirty="0">
                <a:latin typeface="+mn-ea"/>
              </a:rPr>
              <a:t>1molOH-</a:t>
            </a:r>
            <a:r>
              <a:rPr lang="zh-CN" altLang="en-US" sz="2800" dirty="0">
                <a:latin typeface="+mn-ea"/>
              </a:rPr>
              <a:t>反应生成</a:t>
            </a:r>
            <a:r>
              <a:rPr lang="en-US" altLang="zh-CN" sz="2800" dirty="0">
                <a:latin typeface="+mn-ea"/>
              </a:rPr>
              <a:t>1molH2O</a:t>
            </a:r>
            <a:r>
              <a:rPr lang="zh-CN" altLang="en-US" sz="2800" dirty="0">
                <a:latin typeface="+mn-ea"/>
              </a:rPr>
              <a:t>的反应热。</a:t>
            </a:r>
          </a:p>
        </p:txBody>
      </p:sp>
      <p:sp>
        <p:nvSpPr>
          <p:cNvPr id="9" name="矩形 8"/>
          <p:cNvSpPr/>
          <p:nvPr/>
        </p:nvSpPr>
        <p:spPr>
          <a:xfrm>
            <a:off x="1635" y="4797152"/>
            <a:ext cx="87524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+mn-ea"/>
              </a:rPr>
              <a:t>一周</a:t>
            </a:r>
            <a:r>
              <a:rPr lang="zh-CN" altLang="en-US" sz="2800" dirty="0">
                <a:latin typeface="+mn-ea"/>
              </a:rPr>
              <a:t>的弧度数为</a:t>
            </a:r>
            <a:r>
              <a:rPr lang="en-US" altLang="zh-CN" sz="2800" dirty="0">
                <a:latin typeface="+mn-ea"/>
              </a:rPr>
              <a:t>2πr/r=2π</a:t>
            </a:r>
            <a:r>
              <a:rPr lang="zh-CN" altLang="en-US" sz="2800" dirty="0">
                <a:latin typeface="+mn-ea"/>
              </a:rPr>
              <a:t>，</a:t>
            </a:r>
            <a:r>
              <a:rPr lang="en-US" altLang="zh-CN" sz="2800" dirty="0">
                <a:latin typeface="+mn-ea"/>
              </a:rPr>
              <a:t>360°</a:t>
            </a:r>
            <a:r>
              <a:rPr lang="zh-CN" altLang="en-US" sz="2800" dirty="0">
                <a:latin typeface="+mn-ea"/>
              </a:rPr>
              <a:t>角</a:t>
            </a:r>
            <a:r>
              <a:rPr lang="en-US" altLang="zh-CN" sz="2800" dirty="0">
                <a:latin typeface="+mn-ea"/>
              </a:rPr>
              <a:t>=2π</a:t>
            </a:r>
            <a:r>
              <a:rPr lang="zh-CN" altLang="en-US" sz="2800" dirty="0">
                <a:latin typeface="+mn-ea"/>
              </a:rPr>
              <a:t>弧度，因此，</a:t>
            </a:r>
            <a:r>
              <a:rPr lang="en-US" altLang="zh-CN" sz="2800" dirty="0">
                <a:latin typeface="+mn-ea"/>
              </a:rPr>
              <a:t>1</a:t>
            </a:r>
            <a:r>
              <a:rPr lang="zh-CN" altLang="en-US" sz="2800" dirty="0">
                <a:latin typeface="+mn-ea"/>
              </a:rPr>
              <a:t>弧度约为</a:t>
            </a:r>
            <a:r>
              <a:rPr lang="en-US" altLang="zh-CN" sz="2800" dirty="0">
                <a:latin typeface="+mn-ea"/>
              </a:rPr>
              <a:t>57.3°</a:t>
            </a:r>
            <a:r>
              <a:rPr lang="zh-CN" altLang="en-US" sz="2800" dirty="0">
                <a:latin typeface="+mn-ea"/>
              </a:rPr>
              <a:t>，即</a:t>
            </a:r>
            <a:r>
              <a:rPr lang="en-US" altLang="zh-CN" sz="2800" dirty="0">
                <a:latin typeface="+mn-ea"/>
              </a:rPr>
              <a:t>57°17'44.806''</a:t>
            </a:r>
            <a:endParaRPr lang="zh-CN" altLang="en-US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40378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12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95536" y="404664"/>
            <a:ext cx="79208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en-US" sz="4000" b="1" dirty="0">
                <a:latin typeface="楷体" pitchFamily="49" charset="-122"/>
                <a:ea typeface="楷体" pitchFamily="49" charset="-122"/>
              </a:rPr>
              <a:t>家用燃气中的臭味是因为添加了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硫醇</a:t>
            </a:r>
            <a:endParaRPr lang="en-US" altLang="zh-CN" sz="40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+mn-ea"/>
              </a:rPr>
              <a:t>有机化学</a:t>
            </a:r>
            <a:r>
              <a:rPr lang="zh-CN" altLang="en-US" sz="2400" dirty="0">
                <a:latin typeface="+mn-ea"/>
              </a:rPr>
              <a:t>中，将包含巯基官能团（</a:t>
            </a:r>
            <a:r>
              <a:rPr lang="en-US" altLang="zh-CN" sz="2400" dirty="0">
                <a:latin typeface="+mn-ea"/>
              </a:rPr>
              <a:t>-SH</a:t>
            </a:r>
            <a:r>
              <a:rPr lang="zh-CN" altLang="en-US" sz="2400" dirty="0">
                <a:latin typeface="+mn-ea"/>
              </a:rPr>
              <a:t>）的一类非芳香化合物称为硫醇。低级硫醇一般有难闻的气味，有毒。不过硫醇可燃，燃烧之后生成的二氧化硫比较少，毒性不高。一般家用燃气中添加的是乙硫醇。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3194488"/>
            <a:ext cx="4536504" cy="344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998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12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3528" y="260648"/>
            <a:ext cx="48013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en-US" sz="4000" b="1" dirty="0">
                <a:latin typeface="楷体" pitchFamily="49" charset="-122"/>
                <a:ea typeface="楷体" pitchFamily="49" charset="-122"/>
              </a:rPr>
              <a:t>最强的酸是氟锑酸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52736"/>
            <a:ext cx="440055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309810" y="4581128"/>
            <a:ext cx="84386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</a:rPr>
              <a:t>氟锑酸为质子酸</a:t>
            </a:r>
            <a:r>
              <a:rPr lang="en-US" altLang="zh-CN" sz="2800" dirty="0">
                <a:latin typeface="+mn-ea"/>
              </a:rPr>
              <a:t>SbF</a:t>
            </a:r>
            <a:r>
              <a:rPr lang="en-US" altLang="zh-CN" sz="2800" baseline="-25000" dirty="0">
                <a:latin typeface="+mn-ea"/>
              </a:rPr>
              <a:t>5</a:t>
            </a:r>
            <a:r>
              <a:rPr lang="zh-CN" altLang="en-US" sz="2800" dirty="0">
                <a:latin typeface="+mn-ea"/>
              </a:rPr>
              <a:t>与</a:t>
            </a:r>
            <a:r>
              <a:rPr lang="en-US" altLang="zh-CN" sz="2800" dirty="0">
                <a:latin typeface="+mn-ea"/>
              </a:rPr>
              <a:t>HF</a:t>
            </a:r>
            <a:r>
              <a:rPr lang="zh-CN" altLang="en-US" sz="2800" dirty="0">
                <a:latin typeface="+mn-ea"/>
              </a:rPr>
              <a:t>的混合物，属于超强酸。</a:t>
            </a:r>
            <a:r>
              <a:rPr lang="en-US" altLang="zh-CN" sz="2800" dirty="0">
                <a:latin typeface="+mn-ea"/>
              </a:rPr>
              <a:t>SbF</a:t>
            </a:r>
            <a:r>
              <a:rPr lang="en-US" altLang="zh-CN" sz="2800" baseline="-25000" dirty="0">
                <a:latin typeface="+mn-ea"/>
              </a:rPr>
              <a:t>5</a:t>
            </a:r>
            <a:r>
              <a:rPr lang="zh-CN" altLang="en-US" sz="2800" dirty="0">
                <a:latin typeface="+mn-ea"/>
              </a:rPr>
              <a:t>能与氟离子形成正八面体形阴离子</a:t>
            </a:r>
            <a:r>
              <a:rPr lang="en-US" altLang="zh-CN" sz="2800" dirty="0">
                <a:latin typeface="+mn-ea"/>
              </a:rPr>
              <a:t>SbF</a:t>
            </a:r>
            <a:r>
              <a:rPr lang="en-US" altLang="zh-CN" sz="2800" baseline="-25000" dirty="0">
                <a:latin typeface="+mn-ea"/>
              </a:rPr>
              <a:t>6</a:t>
            </a:r>
            <a:r>
              <a:rPr lang="en-US" altLang="zh-CN" sz="2800" baseline="30000" dirty="0">
                <a:latin typeface="+mn-ea"/>
              </a:rPr>
              <a:t>-</a:t>
            </a:r>
            <a:r>
              <a:rPr lang="zh-CN" altLang="en-US" sz="2800" dirty="0">
                <a:latin typeface="+mn-ea"/>
              </a:rPr>
              <a:t>。氢离子能自由运动，几乎不受束缚，因此该物质有强酸性。酸性达纯硫酸的</a:t>
            </a:r>
            <a:r>
              <a:rPr lang="zh-CN" altLang="en-US" sz="2800" dirty="0" smtClean="0">
                <a:latin typeface="+mn-ea"/>
              </a:rPr>
              <a:t>几十亿倍，</a:t>
            </a:r>
            <a:r>
              <a:rPr lang="zh-CN" altLang="en-US" sz="2800" dirty="0">
                <a:latin typeface="+mn-ea"/>
              </a:rPr>
              <a:t>为已知酸性最强的物质。</a:t>
            </a:r>
          </a:p>
        </p:txBody>
      </p:sp>
    </p:spTree>
    <p:extLst>
      <p:ext uri="{BB962C8B-B14F-4D97-AF65-F5344CB8AC3E}">
        <p14:creationId xmlns:p14="http://schemas.microsoft.com/office/powerpoint/2010/main" val="3057012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12"/>
          <a:stretch/>
        </p:blipFill>
        <p:spPr>
          <a:xfrm>
            <a:off x="1" y="-35950"/>
            <a:ext cx="9143999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9512" y="50721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</a:t>
            </a:r>
            <a:r>
              <a:rPr lang="en-US" altLang="zh-CN" sz="4000" dirty="0" smtClean="0"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闪电产生</a:t>
            </a:r>
            <a:r>
              <a:rPr lang="zh-CN" altLang="en-US" sz="4000" dirty="0">
                <a:latin typeface="楷体" pitchFamily="49" charset="-122"/>
                <a:ea typeface="楷体" pitchFamily="49" charset="-122"/>
              </a:rPr>
              <a:t>氮肥</a:t>
            </a:r>
          </a:p>
        </p:txBody>
      </p:sp>
      <p:sp>
        <p:nvSpPr>
          <p:cNvPr id="6" name="矩形 5"/>
          <p:cNvSpPr/>
          <p:nvPr/>
        </p:nvSpPr>
        <p:spPr>
          <a:xfrm>
            <a:off x="179512" y="980728"/>
            <a:ext cx="38164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+mn-ea"/>
              </a:rPr>
              <a:t>氮和氧是空气的主要成分， 在平常温度下， 氮不易与氧结合， 但是当温度很高时， 它们就能合成二氧化氮。雷暴产生的闪电虽然时间短暂， 但发生瞬间所释放的电能高达十亿甚至百亿瓦特， 使高压云层的温度高达三万摄氏度以上， 是太阳表面温度的五倍。同时， 闪电还造成高电压。在高温高电压条件下， 大气中的氮气燃烧分解， 并和氧气浑然合成二氧化氮， 雷雨又把二氧化氮气体溶解为硝酸盐和其他种类的氮化物， 随着雨水一同落到地面，为作物生长提供免费化肥。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4406"/>
            <a:ext cx="4615416" cy="462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319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12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1869" y="141277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/>
              <a:t>发生火灾了，用冷水还是用热水救火更好？不用多说，火当然很热，用冷水浇的话可以降低火的温度；但假使要尽早灭火的话，最好使用热水。冷水和热水比较，热水更能在短时间产生水蒸气，把火源覆盖；火源得不到氧气，便不会继续燃烧。但在实际火灾现场，又怎会有热水准备妥当呢？</a:t>
            </a:r>
          </a:p>
        </p:txBody>
      </p:sp>
      <p:sp>
        <p:nvSpPr>
          <p:cNvPr id="3" name="矩形 2"/>
          <p:cNvSpPr/>
          <p:nvPr/>
        </p:nvSpPr>
        <p:spPr>
          <a:xfrm>
            <a:off x="251520" y="204846"/>
            <a:ext cx="53319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7</a:t>
            </a:r>
            <a:r>
              <a:rPr lang="en-US" altLang="zh-CN" sz="4000" b="1" dirty="0"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热水</a:t>
            </a:r>
            <a:r>
              <a:rPr lang="zh-CN" altLang="en-US" sz="4000" b="1" dirty="0">
                <a:latin typeface="楷体" pitchFamily="49" charset="-122"/>
                <a:ea typeface="楷体" pitchFamily="49" charset="-122"/>
              </a:rPr>
              <a:t>在灭火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时更</a:t>
            </a:r>
            <a:r>
              <a:rPr lang="zh-CN" altLang="en-US" sz="4000" b="1" dirty="0">
                <a:latin typeface="楷体" pitchFamily="49" charset="-122"/>
                <a:ea typeface="楷体" pitchFamily="49" charset="-122"/>
              </a:rPr>
              <a:t>有用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4560131" cy="382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714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12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79512" y="865268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 dirty="0" smtClean="0">
                <a:latin typeface="+mn-ea"/>
              </a:rPr>
              <a:t>84</a:t>
            </a:r>
            <a:r>
              <a:rPr lang="zh-CN" altLang="en-US" sz="2400" dirty="0">
                <a:latin typeface="+mn-ea"/>
              </a:rPr>
              <a:t>消毒液主要成分是次氯酸钠，化学式</a:t>
            </a:r>
            <a:r>
              <a:rPr lang="en-US" altLang="zh-CN" sz="2400" dirty="0" err="1">
                <a:latin typeface="+mn-ea"/>
              </a:rPr>
              <a:t>NaClO</a:t>
            </a:r>
            <a:r>
              <a:rPr lang="zh-CN" altLang="en-US" sz="2400" dirty="0">
                <a:latin typeface="+mn-ea"/>
              </a:rPr>
              <a:t>。洗洁精则分为酸性和碱性。</a:t>
            </a:r>
          </a:p>
          <a:p>
            <a:r>
              <a:rPr lang="en-US" altLang="zh-CN" sz="2400" dirty="0">
                <a:latin typeface="+mn-ea"/>
              </a:rPr>
              <a:t>84</a:t>
            </a:r>
            <a:r>
              <a:rPr lang="zh-CN" altLang="en-US" sz="2400" dirty="0">
                <a:latin typeface="+mn-ea"/>
              </a:rPr>
              <a:t>消毒液和某些洗洁精（如洁厕精）混合会发生剧烈的化学反应，产生氯气！</a:t>
            </a:r>
          </a:p>
          <a:p>
            <a:r>
              <a:rPr lang="zh-CN" altLang="en-US" sz="2400" dirty="0">
                <a:latin typeface="+mn-ea"/>
              </a:rPr>
              <a:t>氯是卤族元素第二个元素，氯气性质活泼，有非常强的氧化性和毒性，吸入少量会导致不适，吸入过量会直接死亡。</a:t>
            </a:r>
          </a:p>
          <a:p>
            <a:r>
              <a:rPr lang="zh-CN" altLang="en-US" sz="2400" dirty="0">
                <a:latin typeface="+mn-ea"/>
              </a:rPr>
              <a:t>氯气在第一次世界大战中曾被德国作为毒气使用，后来也在很多战争中被使用，杀伤力强大，德国第一次使用氯气是与英国交锋时。射出的毒气弹直接导致英国方五万名士兵死亡。</a:t>
            </a:r>
          </a:p>
        </p:txBody>
      </p:sp>
      <p:pic>
        <p:nvPicPr>
          <p:cNvPr id="1026" name="Picture 2" descr="http://p1.pstatp.com/large/7470000803e80f8ecf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2276872"/>
            <a:ext cx="4092277" cy="362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91489" y="188640"/>
            <a:ext cx="68531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楷体" pitchFamily="49" charset="-122"/>
                <a:ea typeface="楷体" pitchFamily="49" charset="-122"/>
              </a:rPr>
              <a:t>8.84</a:t>
            </a:r>
            <a:r>
              <a:rPr lang="zh-CN" altLang="en-US" sz="4000" b="1" dirty="0">
                <a:latin typeface="楷体" pitchFamily="49" charset="-122"/>
                <a:ea typeface="楷体" pitchFamily="49" charset="-122"/>
              </a:rPr>
              <a:t>消毒液不能和洗洁精混用</a:t>
            </a:r>
          </a:p>
        </p:txBody>
      </p:sp>
    </p:spTree>
    <p:extLst>
      <p:ext uri="{BB962C8B-B14F-4D97-AF65-F5344CB8AC3E}">
        <p14:creationId xmlns:p14="http://schemas.microsoft.com/office/powerpoint/2010/main" val="1255672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1110</Words>
  <Application>Microsoft Office PowerPoint</Application>
  <PresentationFormat>全屏显示(4:3)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lenovo-005</dc:creator>
  <cp:lastModifiedBy>lenovo-005</cp:lastModifiedBy>
  <cp:revision>12</cp:revision>
  <dcterms:created xsi:type="dcterms:W3CDTF">2019-03-26T13:38:16Z</dcterms:created>
  <dcterms:modified xsi:type="dcterms:W3CDTF">2019-04-02T03:44:02Z</dcterms:modified>
</cp:coreProperties>
</file>