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0" r:id="rId14"/>
    <p:sldId id="261" r:id="rId15"/>
    <p:sldId id="258" r:id="rId16"/>
    <p:sldId id="320" r:id="rId17"/>
    <p:sldId id="259" r:id="rId18"/>
    <p:sldId id="314" r:id="rId19"/>
    <p:sldId id="315" r:id="rId20"/>
    <p:sldId id="317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71" r:id="rId30"/>
    <p:sldId id="319" r:id="rId31"/>
    <p:sldId id="272" r:id="rId32"/>
    <p:sldId id="276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CC"/>
    <a:srgbClr val="99FF99"/>
    <a:srgbClr val="CC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页眉占位符 552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55299" name="日期占位符 5529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55300" name="页脚占位符 5529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55301" name="灯片编号占位符 5530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页眉占位符 634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63491" name="日期占位符 6349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4100" name="幻灯片图像占位符 63491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文本占位符 63492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3494" name="页脚占位符 6349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63495" name="灯片编号占位符 6349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645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6" name="文本占位符 64514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zh-CN" dirty="0"/>
          </a:p>
        </p:txBody>
      </p:sp>
      <p:sp>
        <p:nvSpPr>
          <p:cNvPr id="614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9938" name="Rectangle 2"/>
          <p:cNvSpPr>
            <a:spLocks noRot="1" noTextEdit="1"/>
          </p:cNvSpPr>
          <p:nvPr>
            <p:ph type="sldImg"/>
          </p:nvPr>
        </p:nvSpPr>
        <p:spPr>
          <a:xfrm>
            <a:off x="-720725" y="2165350"/>
            <a:ext cx="8980488" cy="6735763"/>
          </a:xfrm>
        </p:spPr>
      </p:sp>
      <p:sp>
        <p:nvSpPr>
          <p:cNvPr id="39939" name="Rectangle 3"/>
          <p:cNvSpPr>
            <a:spLocks noGrp="1"/>
          </p:cNvSpPr>
          <p:nvPr>
            <p:ph type="body"/>
          </p:nvPr>
        </p:nvSpPr>
        <p:spPr>
          <a:xfrm>
            <a:off x="1541463" y="841375"/>
            <a:ext cx="4625975" cy="288925"/>
          </a:xfrm>
        </p:spPr>
        <p:txBody>
          <a:bodyPr vert="horz" wrap="square" lIns="91440" tIns="45720" rIns="91440" bIns="45720" anchor="t"/>
          <a:p>
            <a:pPr lvl="0" indent="0"/>
            <a:endParaRPr lang="zh-CN" altLang="zh-CN" dirty="0"/>
          </a:p>
        </p:txBody>
      </p:sp>
      <p:sp>
        <p:nvSpPr>
          <p:cNvPr id="3994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31745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51" name="椭圆 31746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" name="椭圆 31747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" name="椭圆 31748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" name="椭圆 31749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" name="椭圆 31750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" name="椭圆 31751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756" name="标题 3175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1757" name="副标题 3175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1753" name="日期占位符 3175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1754" name="页脚占位符 3175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1755" name="灯片编号占位符 3175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274638"/>
            <a:ext cx="2060178" cy="58848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1104" cy="58848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8848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409" y="1628775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30721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7" name="椭圆 30722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" name="椭圆 30723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" name="椭圆 30724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" name="椭圆 30725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1" name="椭圆 30726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>
                <a:buClr>
                  <a:schemeClr val="bg1"/>
                </a:buClr>
              </a:pPr>
              <a:endPara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2" name="文本占位符 30727"/>
          <p:cNvSpPr>
            <a:spLocks noGrp="1"/>
          </p:cNvSpPr>
          <p:nvPr>
            <p:ph type="body"/>
          </p:nvPr>
        </p:nvSpPr>
        <p:spPr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endParaRPr lang="zh-CN" altLang="zh-CN" dirty="0"/>
          </a:p>
        </p:txBody>
      </p:sp>
      <p:sp>
        <p:nvSpPr>
          <p:cNvPr id="30729" name="日期占位符 30728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30" name="页脚占位符 3072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731" name="灯片编号占位符 3073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6" name="标题 307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hyperlink" Target="http://www.bjjcsy.cn/info_detail.asp?id=236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框 2051"/>
          <p:cNvSpPr txBox="1"/>
          <p:nvPr/>
        </p:nvSpPr>
        <p:spPr>
          <a:xfrm>
            <a:off x="467043" y="1557338"/>
            <a:ext cx="8208962" cy="2835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7200" b="1" dirty="0">
                <a:solidFill>
                  <a:srgbClr val="33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低碳环保新生活</a:t>
            </a:r>
            <a:endParaRPr lang="zh-CN" altLang="en-US" sz="7200" b="1" dirty="0">
              <a:solidFill>
                <a:srgbClr val="33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7200" b="1">
                <a:solidFill>
                  <a:srgbClr val="33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low-carbon life</a:t>
            </a:r>
            <a:endParaRPr lang="en-US" altLang="zh-CN" sz="7200" b="1">
              <a:solidFill>
                <a:srgbClr val="33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图片 2053" descr="j025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581525"/>
            <a:ext cx="2016125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06260" y="4883150"/>
            <a:ext cx="1242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33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丽</a:t>
            </a:r>
            <a:endParaRPr lang="zh-CN" altLang="en-US" sz="3200" b="1">
              <a:solidFill>
                <a:srgbClr val="33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79873"/>
          <p:cNvSpPr>
            <a:spLocks noGrp="1"/>
          </p:cNvSpPr>
          <p:nvPr>
            <p:ph type="title"/>
          </p:nvPr>
        </p:nvSpPr>
        <p:spPr>
          <a:xfrm>
            <a:off x="457200" y="573088"/>
            <a:ext cx="8229600" cy="844550"/>
          </a:xfrm>
        </p:spPr>
        <p:txBody>
          <a:bodyPr anchor="ctr"/>
          <a:p>
            <a:r>
              <a:rPr lang="zh-CN" altLang="en-US" sz="2500" b="1" dirty="0">
                <a:ea typeface="楷体_GB2312" pitchFamily="49" charset="-122"/>
              </a:rPr>
              <a:t>气候变暖导致苏格兰绵羊体型变小</a:t>
            </a:r>
            <a:endParaRPr lang="zh-CN" altLang="en-US" sz="2500" b="1" dirty="0">
              <a:ea typeface="楷体_GB2312" pitchFamily="49" charset="-122"/>
            </a:endParaRPr>
          </a:p>
        </p:txBody>
      </p:sp>
      <p:pic>
        <p:nvPicPr>
          <p:cNvPr id="15362" name="图片 79874" descr="3a1e7bca0ce6f902f31fe7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2060575"/>
            <a:ext cx="4570413" cy="424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79875" descr="200907060949461ba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138"/>
            <a:ext cx="4464050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动作按钮: 后退或前一项 79876">
            <a:hlinkClick r:id="" action="ppaction://hlinkshowjump?jump=previousslide"/>
          </p:cNvPr>
          <p:cNvSpPr/>
          <p:nvPr/>
        </p:nvSpPr>
        <p:spPr>
          <a:xfrm>
            <a:off x="8388350" y="6381750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12700" cap="sq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26" name="文本框 34825"/>
          <p:cNvSpPr txBox="1"/>
          <p:nvPr/>
        </p:nvSpPr>
        <p:spPr>
          <a:xfrm>
            <a:off x="611188" y="4292600"/>
            <a:ext cx="8208962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800" dirty="0">
                <a:solidFill>
                  <a:srgbClr val="3366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成为一种急需建立的生活方式！</a:t>
            </a:r>
            <a:endParaRPr lang="zh-CN" altLang="en-US" sz="4800" dirty="0">
              <a:solidFill>
                <a:srgbClr val="3366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34827"/>
          <p:cNvSpPr/>
          <p:nvPr/>
        </p:nvSpPr>
        <p:spPr>
          <a:xfrm>
            <a:off x="1476375" y="1989138"/>
            <a:ext cx="6048375" cy="169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低碳环保</a:t>
            </a:r>
            <a:endParaRPr lang="zh-CN" altLang="en-US" sz="40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文本框 36867"/>
          <p:cNvSpPr txBox="1"/>
          <p:nvPr/>
        </p:nvSpPr>
        <p:spPr>
          <a:xfrm>
            <a:off x="1331913" y="1700213"/>
            <a:ext cx="7416800" cy="3016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2009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日，哥本哈根世界气候大会之后，“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”的概念如雨后春笋般兴盛起来。一时间，“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低碳经济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”、“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低碳社会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”、“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低碳城市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”、“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低碳地产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”、“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低碳生活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”等新名词，以崭新的姿态高调亮相，融入了所有人的生活。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图片 36868" descr="j025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832350"/>
            <a:ext cx="1871663" cy="1579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32772"/>
          <p:cNvSpPr txBox="1"/>
          <p:nvPr/>
        </p:nvSpPr>
        <p:spPr>
          <a:xfrm>
            <a:off x="1187450" y="1557338"/>
            <a:ext cx="7488238" cy="3748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所谓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低碳环保生活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，就是指生活作息时所耗用的能量要尽力减少，从而减低碳，特别是二氧化碳的排放量，从而减少对大气的污染，减缓生态恶化，主要是从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节电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节气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回收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三个环节来改变生活细节。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4" name="图片 32773" descr="j025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832350"/>
            <a:ext cx="1943100" cy="163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5"/>
          <p:cNvSpPr/>
          <p:nvPr/>
        </p:nvSpPr>
        <p:spPr>
          <a:xfrm>
            <a:off x="2195513" y="5876925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2" charset="-122"/>
              </a:rPr>
              <a:t>   </a:t>
            </a: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我爱暴走，少开车，少耗能</a:t>
            </a:r>
            <a:endParaRPr lang="zh-CN" altLang="en-US" sz="2000" b="1" dirty="0">
              <a:latin typeface="黑体" panose="02010609060101010101" pitchFamily="2" charset="-122"/>
              <a:ea typeface="楷体_GB2312" pitchFamily="49" charset="-122"/>
            </a:endParaRPr>
          </a:p>
        </p:txBody>
      </p:sp>
      <p:pic>
        <p:nvPicPr>
          <p:cNvPr id="38914" name="Picture 6" descr="2009042319313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916113"/>
            <a:ext cx="4392612" cy="388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3" descr="08f46c7211d24e3a8701b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613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92164" descr="P2007092020420915954998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916113"/>
            <a:ext cx="4176712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矩形 92165"/>
          <p:cNvSpPr/>
          <p:nvPr/>
        </p:nvSpPr>
        <p:spPr>
          <a:xfrm>
            <a:off x="2195513" y="836613"/>
            <a:ext cx="5761037" cy="493712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隶书" panose="02010509060101010101" pitchFamily="49" charset="-122"/>
                <a:ea typeface="楷体_GB2312" pitchFamily="49" charset="-122"/>
              </a:rPr>
              <a:t>怎么做才低碳？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en-US" altLang="zh-CN" sz="2400" b="1" dirty="0">
                <a:latin typeface="隶书" panose="02010509060101010101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隶书" panose="02010509060101010101" pitchFamily="49" charset="-122"/>
                <a:ea typeface="楷体_GB2312" pitchFamily="49" charset="-122"/>
              </a:rPr>
              <a:t>适度、绿色</a:t>
            </a:r>
            <a:endParaRPr lang="zh-CN" altLang="en-US" sz="24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 advClick="0" advTm="6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33795" descr="2P0212192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773238"/>
            <a:ext cx="255270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33796"/>
          <p:cNvSpPr txBox="1"/>
          <p:nvPr/>
        </p:nvSpPr>
        <p:spPr>
          <a:xfrm>
            <a:off x="2987675" y="2708275"/>
            <a:ext cx="5472113" cy="1431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下面，为大家介绍一些</a:t>
            </a:r>
            <a:r>
              <a:rPr lang="zh-CN" altLang="en-US" sz="44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生活的习惯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90113"/>
          <p:cNvSpPr>
            <a:spLocks noGrp="1"/>
          </p:cNvSpPr>
          <p:nvPr>
            <p:ph type="title"/>
          </p:nvPr>
        </p:nvSpPr>
        <p:spPr>
          <a:xfrm>
            <a:off x="2019935" y="705803"/>
            <a:ext cx="4679950" cy="771525"/>
          </a:xfrm>
        </p:spPr>
        <p:txBody>
          <a:bodyPr anchor="ctr"/>
          <a:p>
            <a:r>
              <a:rPr lang="zh-CN" altLang="en-US" sz="2500" b="1" dirty="0">
                <a:ea typeface="楷体_GB2312" pitchFamily="49" charset="-122"/>
              </a:rPr>
              <a:t>低碳生活习惯</a:t>
            </a:r>
            <a:endParaRPr lang="zh-CN" altLang="en-US" sz="2500" b="1" dirty="0">
              <a:ea typeface="楷体_GB2312" pitchFamily="49" charset="-122"/>
            </a:endParaRPr>
          </a:p>
        </p:txBody>
      </p:sp>
      <p:sp>
        <p:nvSpPr>
          <p:cNvPr id="36866" name="文本占位符 90114"/>
          <p:cNvSpPr>
            <a:spLocks noGrp="1"/>
          </p:cNvSpPr>
          <p:nvPr>
            <p:ph idx="1"/>
          </p:nvPr>
        </p:nvSpPr>
        <p:spPr>
          <a:xfrm>
            <a:off x="251460" y="1700213"/>
            <a:ext cx="8640763" cy="4608512"/>
          </a:xfrm>
          <a:ln>
            <a:solidFill>
              <a:srgbClr val="339933"/>
            </a:solidFill>
            <a:miter/>
          </a:ln>
        </p:spPr>
        <p:txBody>
          <a:bodyPr anchor="t"/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</a:rPr>
              <a:t>少吃肉，多吃素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</a:rPr>
              <a:t>多用永久性的筷子、饭盒，尽量避免使用一次性的餐具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</a:rPr>
              <a:t>购物自带环保袋，减少使用塑料袋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</a:rPr>
              <a:t>出门自带喝水杯，减少使用一次性杯子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5.</a:t>
            </a:r>
            <a:r>
              <a:rPr lang="zh-CN" altLang="en-US" sz="2400" b="1" dirty="0">
                <a:latin typeface="宋体" panose="02010600030101010101" pitchFamily="2" charset="-122"/>
              </a:rPr>
              <a:t>少开一会儿空调，少开一会电脑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6.</a:t>
            </a:r>
            <a:r>
              <a:rPr lang="zh-CN" altLang="en-US" sz="2400" b="1" dirty="0">
                <a:latin typeface="宋体" panose="02010600030101010101" pitchFamily="2" charset="-122"/>
              </a:rPr>
              <a:t>电器不用时，随手关闭电源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7.</a:t>
            </a:r>
            <a:r>
              <a:rPr lang="zh-CN" altLang="en-US" sz="2400" b="1" dirty="0">
                <a:latin typeface="宋体" panose="02010600030101010101" pitchFamily="2" charset="-122"/>
              </a:rPr>
              <a:t>手机充电完成，立即拔掉充电插头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8.</a:t>
            </a:r>
            <a:r>
              <a:rPr lang="zh-CN" altLang="en-US" sz="2400" b="1" dirty="0">
                <a:latin typeface="宋体" panose="02010600030101010101" pitchFamily="2" charset="-122"/>
              </a:rPr>
              <a:t>用电脑时，尽量使用低亮度，开启程序少些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SzPct val="50000"/>
              <a:buChar char="•"/>
            </a:pPr>
            <a:r>
              <a:rPr lang="en-US" altLang="zh-CN" sz="2400" b="1" dirty="0">
                <a:latin typeface="宋体" panose="02010600030101010101" pitchFamily="2" charset="-122"/>
              </a:rPr>
              <a:t>9.</a:t>
            </a:r>
            <a:r>
              <a:rPr lang="zh-CN" altLang="en-US" sz="2400" b="1" dirty="0">
                <a:latin typeface="宋体" panose="02010600030101010101" pitchFamily="2" charset="-122"/>
              </a:rPr>
              <a:t>尽量乘坐公交车，或骑自行车，或步行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36867" name="Picture 3" descr="08f46c7211d24e3a8701b0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0"/>
            <a:ext cx="1619250" cy="170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91137" descr="24628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620713"/>
            <a:ext cx="36734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0" name="图片 91138" descr="246287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92150"/>
            <a:ext cx="3455988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91139"/>
          <p:cNvSpPr txBox="1"/>
          <p:nvPr/>
        </p:nvSpPr>
        <p:spPr>
          <a:xfrm>
            <a:off x="971550" y="188913"/>
            <a:ext cx="2305050" cy="4270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隶书" panose="02010509060101010101" pitchFamily="49" charset="-122"/>
                <a:ea typeface="楷体_GB2312" pitchFamily="49" charset="-122"/>
              </a:rPr>
              <a:t>及时关掉电脑</a:t>
            </a:r>
            <a:endParaRPr lang="zh-CN" altLang="en-US" sz="20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sp>
        <p:nvSpPr>
          <p:cNvPr id="37892" name="文本框 91140"/>
          <p:cNvSpPr txBox="1"/>
          <p:nvPr/>
        </p:nvSpPr>
        <p:spPr>
          <a:xfrm>
            <a:off x="5148263" y="188913"/>
            <a:ext cx="2305050" cy="4270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隶书" panose="02010509060101010101" pitchFamily="49" charset="-122"/>
                <a:ea typeface="楷体_GB2312" pitchFamily="49" charset="-122"/>
              </a:rPr>
              <a:t>少吃肉食</a:t>
            </a:r>
            <a:endParaRPr lang="zh-CN" altLang="en-US" sz="20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pic>
        <p:nvPicPr>
          <p:cNvPr id="37893" name="图片 91141" descr="246286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573463"/>
            <a:ext cx="3744913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文本框 91142"/>
          <p:cNvSpPr txBox="1"/>
          <p:nvPr/>
        </p:nvSpPr>
        <p:spPr>
          <a:xfrm>
            <a:off x="971550" y="6165850"/>
            <a:ext cx="2305050" cy="4270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隶书" panose="02010509060101010101" pitchFamily="49" charset="-122"/>
                <a:ea typeface="楷体_GB2312" pitchFamily="49" charset="-122"/>
              </a:rPr>
              <a:t>自备购物袋</a:t>
            </a:r>
            <a:endParaRPr lang="zh-CN" altLang="en-US" sz="20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pic>
        <p:nvPicPr>
          <p:cNvPr id="37895" name="图片 91143" descr="246286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3463"/>
            <a:ext cx="3671888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6" name="文本框 91144"/>
          <p:cNvSpPr txBox="1"/>
          <p:nvPr/>
        </p:nvSpPr>
        <p:spPr>
          <a:xfrm>
            <a:off x="5219700" y="6092825"/>
            <a:ext cx="2305050" cy="4298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隶书" panose="02010509060101010101" pitchFamily="49" charset="-122"/>
                <a:ea typeface="楷体_GB2312" pitchFamily="49" charset="-122"/>
              </a:rPr>
              <a:t>多乘公交车</a:t>
            </a:r>
            <a:endParaRPr lang="zh-CN" altLang="en-US" sz="20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94209" descr="200742617504444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196975"/>
            <a:ext cx="4752975" cy="532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2" name="内容占位符 3" descr="2008102516561769162[1].jpg"/>
          <p:cNvPicPr>
            <a:picLocks noChangeAspect="1"/>
          </p:cNvPicPr>
          <p:nvPr/>
        </p:nvPicPr>
        <p:blipFill>
          <a:blip r:embed="rId3"/>
          <a:srcRect l="15820" r="13374"/>
          <a:stretch>
            <a:fillRect/>
          </a:stretch>
        </p:blipFill>
        <p:spPr>
          <a:xfrm>
            <a:off x="1011238" y="1065213"/>
            <a:ext cx="2114550" cy="525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13"/>
          <p:cNvSpPr txBox="1"/>
          <p:nvPr/>
        </p:nvSpPr>
        <p:spPr>
          <a:xfrm>
            <a:off x="1279525" y="506413"/>
            <a:ext cx="6584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1448" tIns="45724" rIns="91448" bIns="45724" anchor="t">
            <a:spAutoFit/>
          </a:bodyPr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沈阳师范大学南生活区一次性筷子问卷调查分析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899" name="文本框 80898"/>
          <p:cNvSpPr txBox="1"/>
          <p:nvPr/>
        </p:nvSpPr>
        <p:spPr>
          <a:xfrm>
            <a:off x="468313" y="2205038"/>
            <a:ext cx="8280400" cy="2860675"/>
          </a:xfrm>
          <a:prstGeom prst="rect">
            <a:avLst/>
          </a:prstGeom>
          <a:noFill/>
          <a:ln w="9525" cap="flat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Clr>
                <a:srgbClr val="E42904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共居住学生约</a:t>
            </a: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万多人，共建有</a:t>
            </a: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个食堂和一排小吃店；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42904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食堂只提供匙子，每个档口都只提供一次性筷子；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42904"/>
              </a:buClr>
              <a:buSzPct val="50000"/>
              <a:buFont typeface="Wingdings" panose="05000000000000000000" pitchFamily="2" charset="2"/>
              <a:buChar char="Ø"/>
            </a:pP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若每人每天至少要用</a:t>
            </a: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双一次性筷子，一天要消耗</a:t>
            </a: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万双一次性筷子，一年至少要用</a:t>
            </a: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720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万双一次性筷子。</a:t>
            </a:r>
            <a:r>
              <a:rPr lang="zh-CN" altLang="en-US" sz="3200" b="1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lang="zh-CN" altLang="en-US" sz="3200" b="1" noProof="1" dirty="0">
              <a:latin typeface="宋体" panose="02010600030101010101" pitchFamily="2" charset="-122"/>
            </a:endParaRPr>
          </a:p>
        </p:txBody>
      </p:sp>
      <p:sp>
        <p:nvSpPr>
          <p:cNvPr id="80900" name="矩形 80899"/>
          <p:cNvSpPr/>
          <p:nvPr/>
        </p:nvSpPr>
        <p:spPr>
          <a:xfrm>
            <a:off x="2051050" y="1125538"/>
            <a:ext cx="5040313" cy="561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762000" indent="-480695" algn="ctr" fontAlgn="base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en-US" altLang="zh-CN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楷体_GB2312" pitchFamily="49" charset="-122"/>
                <a:cs typeface="+mn-cs"/>
              </a:rPr>
              <a:t> 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楷体_GB2312" pitchFamily="49" charset="-122"/>
                <a:cs typeface="+mn-cs"/>
              </a:rPr>
              <a:t>沈阳师范大学南生活区调查</a:t>
            </a: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4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charRg st="4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3" descr="08f46c7211d24e3a8701b0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3515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图片 71682" descr="未命名2"/>
          <p:cNvPicPr>
            <a:picLocks noChangeAspect="1"/>
          </p:cNvPicPr>
          <p:nvPr/>
        </p:nvPicPr>
        <p:blipFill>
          <a:blip r:embed="rId2"/>
          <a:srcRect l="64994" t="49148" b="14514"/>
          <a:stretch>
            <a:fillRect/>
          </a:stretch>
        </p:blipFill>
        <p:spPr>
          <a:xfrm>
            <a:off x="5965190" y="4217035"/>
            <a:ext cx="2773045" cy="1720215"/>
          </a:xfrm>
          <a:prstGeom prst="round1Rect">
            <a:avLst/>
          </a:prstGeom>
          <a:noFill/>
          <a:ln w="9525">
            <a:noFill/>
          </a:ln>
        </p:spPr>
      </p:pic>
      <p:sp>
        <p:nvSpPr>
          <p:cNvPr id="7171" name="矩形 71683"/>
          <p:cNvSpPr/>
          <p:nvPr/>
        </p:nvSpPr>
        <p:spPr>
          <a:xfrm>
            <a:off x="2006600" y="552450"/>
            <a:ext cx="5472113" cy="6286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隶书" panose="02010509060101010101" pitchFamily="49" charset="-122"/>
                <a:ea typeface="楷体_GB2312" pitchFamily="49" charset="-122"/>
              </a:rPr>
              <a:t>（一）应对全球气候变暖</a:t>
            </a:r>
            <a:endParaRPr lang="zh-CN" altLang="en-US" sz="32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sp>
        <p:nvSpPr>
          <p:cNvPr id="7172" name="文本框 3"/>
          <p:cNvSpPr txBox="1"/>
          <p:nvPr/>
        </p:nvSpPr>
        <p:spPr>
          <a:xfrm>
            <a:off x="3494088" y="3744913"/>
            <a:ext cx="15319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极端气候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文本框 4"/>
          <p:cNvSpPr txBox="1"/>
          <p:nvPr/>
        </p:nvSpPr>
        <p:spPr>
          <a:xfrm>
            <a:off x="850900" y="3744913"/>
            <a:ext cx="153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冰川消融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文本框 5"/>
          <p:cNvSpPr txBox="1"/>
          <p:nvPr/>
        </p:nvSpPr>
        <p:spPr>
          <a:xfrm>
            <a:off x="6584950" y="3743325"/>
            <a:ext cx="153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粮食减产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文本框 6"/>
          <p:cNvSpPr txBox="1"/>
          <p:nvPr/>
        </p:nvSpPr>
        <p:spPr>
          <a:xfrm>
            <a:off x="641350" y="6140450"/>
            <a:ext cx="153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海平面上升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7"/>
          <p:cNvSpPr txBox="1"/>
          <p:nvPr/>
        </p:nvSpPr>
        <p:spPr>
          <a:xfrm>
            <a:off x="3492500" y="6140450"/>
            <a:ext cx="153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物种灭绝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文本框 8"/>
          <p:cNvSpPr txBox="1"/>
          <p:nvPr/>
        </p:nvSpPr>
        <p:spPr>
          <a:xfrm>
            <a:off x="6799263" y="6140450"/>
            <a:ext cx="153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空气污染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未命名2"/>
          <p:cNvPicPr>
            <a:picLocks noChangeAspect="1"/>
          </p:cNvPicPr>
          <p:nvPr/>
        </p:nvPicPr>
        <p:blipFill>
          <a:blip r:embed="rId2"/>
          <a:srcRect l="136" t="1261" r="65748" b="56639"/>
          <a:stretch>
            <a:fillRect/>
          </a:stretch>
        </p:blipFill>
        <p:spPr>
          <a:xfrm>
            <a:off x="161925" y="1755140"/>
            <a:ext cx="2702560" cy="1989455"/>
          </a:xfrm>
          <a:prstGeom prst="round1Rect">
            <a:avLst/>
          </a:prstGeom>
          <a:noFill/>
          <a:ln w="9525">
            <a:noFill/>
          </a:ln>
        </p:spPr>
      </p:pic>
      <p:pic>
        <p:nvPicPr>
          <p:cNvPr id="11" name="图片 10" descr="未命名2"/>
          <p:cNvPicPr>
            <a:picLocks noChangeAspect="1"/>
          </p:cNvPicPr>
          <p:nvPr/>
        </p:nvPicPr>
        <p:blipFill>
          <a:blip r:embed="rId2"/>
          <a:srcRect l="33691" t="1261" r="34397" b="56740"/>
          <a:stretch>
            <a:fillRect/>
          </a:stretch>
        </p:blipFill>
        <p:spPr>
          <a:xfrm>
            <a:off x="2995930" y="1755140"/>
            <a:ext cx="2527935" cy="1988185"/>
          </a:xfrm>
          <a:prstGeom prst="round1Rect">
            <a:avLst/>
          </a:prstGeom>
          <a:noFill/>
          <a:ln w="9525">
            <a:noFill/>
          </a:ln>
        </p:spPr>
      </p:pic>
      <p:pic>
        <p:nvPicPr>
          <p:cNvPr id="2" name="图片 1" descr="未命名2"/>
          <p:cNvPicPr>
            <a:picLocks noChangeAspect="1"/>
          </p:cNvPicPr>
          <p:nvPr/>
        </p:nvPicPr>
        <p:blipFill>
          <a:blip r:embed="rId2"/>
          <a:srcRect l="65571" t="1261" b="56821"/>
          <a:stretch>
            <a:fillRect/>
          </a:stretch>
        </p:blipFill>
        <p:spPr>
          <a:xfrm>
            <a:off x="6010910" y="1755140"/>
            <a:ext cx="2727325" cy="1984375"/>
          </a:xfrm>
          <a:prstGeom prst="round1Rect">
            <a:avLst/>
          </a:prstGeom>
          <a:noFill/>
          <a:ln w="9525">
            <a:noFill/>
          </a:ln>
        </p:spPr>
      </p:pic>
      <p:pic>
        <p:nvPicPr>
          <p:cNvPr id="3" name="图片 2" descr="未命名2"/>
          <p:cNvPicPr>
            <a:picLocks noChangeAspect="1"/>
          </p:cNvPicPr>
          <p:nvPr/>
        </p:nvPicPr>
        <p:blipFill>
          <a:blip r:embed="rId2"/>
          <a:srcRect l="136" t="49148" r="65435" b="12140"/>
          <a:stretch>
            <a:fillRect/>
          </a:stretch>
        </p:blipFill>
        <p:spPr>
          <a:xfrm>
            <a:off x="137160" y="4217035"/>
            <a:ext cx="2727325" cy="1832610"/>
          </a:xfrm>
          <a:prstGeom prst="snip2SameRect">
            <a:avLst/>
          </a:prstGeom>
          <a:noFill/>
          <a:ln w="9525">
            <a:noFill/>
          </a:ln>
        </p:spPr>
      </p:pic>
      <p:pic>
        <p:nvPicPr>
          <p:cNvPr id="4" name="图片 3" descr="未命名2"/>
          <p:cNvPicPr>
            <a:picLocks noChangeAspect="1"/>
          </p:cNvPicPr>
          <p:nvPr/>
        </p:nvPicPr>
        <p:blipFill>
          <a:blip r:embed="rId2"/>
          <a:srcRect l="34148" t="49148" r="34525" b="13186"/>
          <a:stretch>
            <a:fillRect/>
          </a:stretch>
        </p:blipFill>
        <p:spPr>
          <a:xfrm>
            <a:off x="2995930" y="4217035"/>
            <a:ext cx="2481581" cy="1783080"/>
          </a:xfrm>
          <a:prstGeom prst="round1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8"/>
          <p:cNvSpPr/>
          <p:nvPr/>
        </p:nvSpPr>
        <p:spPr>
          <a:xfrm>
            <a:off x="611188" y="836613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FFFFFF"/>
            </a:outerShdw>
          </a:effectLst>
        </p:spPr>
        <p:txBody>
          <a:bodyPr anchor="ctr"/>
          <a:p>
            <a:r>
              <a:rPr lang="zh-CN" altLang="fr-FR" sz="2500" b="1">
                <a:latin typeface="Arial" panose="020B0604020202020204" pitchFamily="34" charset="0"/>
                <a:ea typeface="华文新魏" panose="02010800040101010101" pitchFamily="2" charset="-122"/>
              </a:rPr>
              <a:t>你知道一次性筷子是怎样做的吗？</a:t>
            </a:r>
            <a:endParaRPr lang="zh-CN" altLang="fr-FR" sz="2500" b="1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8674" name="图片 819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738" y="2420938"/>
            <a:ext cx="4394200" cy="369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矩形 81923"/>
          <p:cNvSpPr/>
          <p:nvPr/>
        </p:nvSpPr>
        <p:spPr>
          <a:xfrm>
            <a:off x="323850" y="2901950"/>
            <a:ext cx="2673350" cy="1754188"/>
          </a:xfrm>
          <a:prstGeom prst="rect">
            <a:avLst/>
          </a:prstGeom>
          <a:noFill/>
          <a:ln w="12700" cap="sq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marL="342900" indent="-342900">
              <a:lnSpc>
                <a:spcPct val="150000"/>
              </a:lnSpc>
              <a:buClr>
                <a:schemeClr val="tx1"/>
              </a:buClr>
              <a:buSzPct val="50000"/>
              <a:buFont typeface="Wingdings" panose="05000000000000000000" charset="0"/>
              <a:buChar char="Ø"/>
            </a:pPr>
            <a:r>
              <a:rPr lang="en-US" altLang="zh-CN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方便</a:t>
            </a:r>
            <a:endParaRPr lang="zh-CN" altLang="en-US" sz="2400" b="1" dirty="0">
              <a:latin typeface="隶书" panose="02010509060101010101" pitchFamily="49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50000"/>
              <a:buFont typeface="Wingdings" panose="05000000000000000000" charset="0"/>
              <a:buChar char="Ø"/>
            </a:pPr>
            <a:r>
              <a:rPr lang="en-US" altLang="zh-CN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干净、卫生</a:t>
            </a:r>
            <a:endParaRPr lang="zh-CN" altLang="en-US" sz="2400" b="1" dirty="0">
              <a:latin typeface="隶书" panose="02010509060101010101" pitchFamily="49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50000"/>
              <a:buFont typeface="Wingdings" panose="05000000000000000000" charset="0"/>
              <a:buChar char="Ø"/>
            </a:pPr>
            <a:r>
              <a:rPr lang="en-US" altLang="zh-CN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隶书" panose="02010509060101010101" pitchFamily="49" charset="-122"/>
                <a:ea typeface="宋体" panose="02010600030101010101" pitchFamily="2" charset="-122"/>
              </a:rPr>
              <a:t>无可用的</a:t>
            </a:r>
            <a:endParaRPr lang="zh-CN" altLang="en-US" sz="24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sp>
        <p:nvSpPr>
          <p:cNvPr id="28676" name="矩形 81924"/>
          <p:cNvSpPr/>
          <p:nvPr/>
        </p:nvSpPr>
        <p:spPr>
          <a:xfrm>
            <a:off x="179388" y="2205038"/>
            <a:ext cx="2505075" cy="62865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隶书" panose="02010509060101010101" pitchFamily="49" charset="-122"/>
                <a:ea typeface="楷体_GB2312" pitchFamily="49" charset="-122"/>
              </a:rPr>
              <a:t>使用原因：</a:t>
            </a:r>
            <a:endParaRPr lang="zh-CN" altLang="en-US" sz="32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6" descr="图片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042988" y="1628775"/>
            <a:ext cx="7273925" cy="4824413"/>
          </a:xfrm>
        </p:spPr>
      </p:pic>
      <p:sp>
        <p:nvSpPr>
          <p:cNvPr id="29698" name="标题 1"/>
          <p:cNvSpPr/>
          <p:nvPr/>
        </p:nvSpPr>
        <p:spPr>
          <a:xfrm>
            <a:off x="2411413" y="981075"/>
            <a:ext cx="4319587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5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工厂加工成筷子</a:t>
            </a:r>
            <a:endParaRPr lang="zh-CN" altLang="en-US" sz="25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00213"/>
            <a:ext cx="806450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标题 1"/>
          <p:cNvSpPr/>
          <p:nvPr/>
        </p:nvSpPr>
        <p:spPr>
          <a:xfrm>
            <a:off x="2339975" y="908050"/>
            <a:ext cx="4319588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5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硫磺熏白或漂白水漂白</a:t>
            </a:r>
            <a:endParaRPr lang="zh-CN" altLang="en-US" sz="25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4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773238"/>
            <a:ext cx="7058025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标题 1"/>
          <p:cNvSpPr/>
          <p:nvPr/>
        </p:nvSpPr>
        <p:spPr>
          <a:xfrm>
            <a:off x="2339975" y="1052513"/>
            <a:ext cx="4319588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5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晒干烘干</a:t>
            </a:r>
            <a:endParaRPr lang="zh-CN" altLang="en-US" sz="25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4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844675"/>
            <a:ext cx="7129462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标题 1"/>
          <p:cNvSpPr/>
          <p:nvPr/>
        </p:nvSpPr>
        <p:spPr>
          <a:xfrm>
            <a:off x="2484438" y="1196975"/>
            <a:ext cx="4319587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5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装箱或裸露运送</a:t>
            </a:r>
            <a:endParaRPr lang="zh-CN" altLang="en-US" sz="25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8"/>
          <p:cNvSpPr/>
          <p:nvPr/>
        </p:nvSpPr>
        <p:spPr>
          <a:xfrm>
            <a:off x="971550" y="836613"/>
            <a:ext cx="6769100" cy="92710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FFFFFF"/>
            </a:outerShdw>
          </a:effectLst>
        </p:spPr>
        <p:txBody>
          <a:bodyPr anchor="ctr"/>
          <a:p>
            <a:r>
              <a:rPr lang="zh-CN" altLang="fr-FR" sz="2500" b="1" dirty="0">
                <a:latin typeface="Arial" panose="020B0604020202020204" pitchFamily="34" charset="0"/>
                <a:ea typeface="华文新魏" panose="02010800040101010101" pitchFamily="2" charset="-122"/>
              </a:rPr>
              <a:t>一</a:t>
            </a:r>
            <a:r>
              <a:rPr lang="zh-CN" altLang="fr-FR" sz="2500" b="1">
                <a:latin typeface="Arial" panose="020B0604020202020204" pitchFamily="34" charset="0"/>
                <a:ea typeface="华文新魏" panose="02010800040101010101" pitchFamily="2" charset="-122"/>
              </a:rPr>
              <a:t>次性</a:t>
            </a:r>
            <a:r>
              <a:rPr lang="zh-CN" altLang="fr-FR" sz="2500" b="1" dirty="0">
                <a:latin typeface="Arial" panose="020B0604020202020204" pitchFamily="34" charset="0"/>
                <a:ea typeface="华文新魏" panose="02010800040101010101" pitchFamily="2" charset="-122"/>
              </a:rPr>
              <a:t>筷子并不卫生</a:t>
            </a:r>
            <a:endParaRPr lang="fr-FR" altLang="zh-CN" sz="25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33794" name="图片 8704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2349500"/>
            <a:ext cx="5040313" cy="369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88065"/>
          <p:cNvSpPr/>
          <p:nvPr/>
        </p:nvSpPr>
        <p:spPr>
          <a:xfrm>
            <a:off x="2466975" y="1924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4818" name="对象 88066"/>
          <p:cNvGraphicFramePr/>
          <p:nvPr/>
        </p:nvGraphicFramePr>
        <p:xfrm>
          <a:off x="533400" y="685800"/>
          <a:ext cx="7848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10050" imgH="3009900" progId="Paint.Picture">
                  <p:embed/>
                </p:oleObj>
              </mc:Choice>
              <mc:Fallback>
                <p:oleObj name="" r:id="rId1" imgW="4210050" imgH="30099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685800"/>
                        <a:ext cx="7848600" cy="579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5842" name="图片 48131" descr="2010428131733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916113"/>
            <a:ext cx="4392612" cy="410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48135"/>
          <p:cNvSpPr txBox="1"/>
          <p:nvPr/>
        </p:nvSpPr>
        <p:spPr>
          <a:xfrm>
            <a:off x="5148263" y="2420938"/>
            <a:ext cx="3276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地球一小时</a:t>
            </a:r>
            <a:r>
              <a:rPr lang="zh-CN" altLang="en-US" sz="4400" b="1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4400" b="1" dirty="0">
              <a:solidFill>
                <a:srgbClr val="33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文本框 48136"/>
          <p:cNvSpPr txBox="1"/>
          <p:nvPr/>
        </p:nvSpPr>
        <p:spPr>
          <a:xfrm>
            <a:off x="5219700" y="3789363"/>
            <a:ext cx="3382963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每年三月的最后一个星期六晚上</a:t>
            </a:r>
            <a:r>
              <a:rPr lang="en-US" altLang="zh-CN" sz="2800" b="1">
                <a:solidFill>
                  <a:srgbClr val="33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20:30—21:30</a:t>
            </a:r>
            <a:endParaRPr lang="en-US" altLang="zh-CN" sz="2800" b="1">
              <a:solidFill>
                <a:srgbClr val="33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4" descr="T1DEpwXhVmXXcK_MAU_014639.jpg_160x160[1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484313"/>
            <a:ext cx="4176712" cy="475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9" descr="575202_10341604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484313"/>
            <a:ext cx="4751388" cy="475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0" name="文本框 49157"/>
          <p:cNvSpPr txBox="1"/>
          <p:nvPr/>
        </p:nvSpPr>
        <p:spPr>
          <a:xfrm>
            <a:off x="1835150" y="1628775"/>
            <a:ext cx="9366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文本框 49158"/>
          <p:cNvSpPr txBox="1"/>
          <p:nvPr/>
        </p:nvSpPr>
        <p:spPr>
          <a:xfrm>
            <a:off x="1958975" y="1130300"/>
            <a:ext cx="95726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0" name="文本框 49159"/>
          <p:cNvSpPr txBox="1"/>
          <p:nvPr/>
        </p:nvSpPr>
        <p:spPr>
          <a:xfrm>
            <a:off x="1692275" y="1989138"/>
            <a:ext cx="5832475" cy="237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宋体" panose="02010600030101010101" pitchFamily="2" charset="-122"/>
              </a:rPr>
              <a:t>树立低碳意识</a:t>
            </a:r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宋体" panose="02010600030101010101" pitchFamily="2" charset="-122"/>
              </a:rPr>
              <a:t>共建绿色家园</a:t>
            </a:r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1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9160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91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91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9160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9160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72705" descr="13"/>
          <p:cNvPicPr>
            <a:picLocks noChangeAspect="1"/>
          </p:cNvPicPr>
          <p:nvPr/>
        </p:nvPicPr>
        <p:blipFill>
          <a:blip r:embed="rId1"/>
          <a:srcRect t="42380"/>
          <a:stretch>
            <a:fillRect/>
          </a:stretch>
        </p:blipFill>
        <p:spPr>
          <a:xfrm>
            <a:off x="0" y="3321050"/>
            <a:ext cx="9144000" cy="340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1"/>
          <p:cNvSpPr txBox="1"/>
          <p:nvPr/>
        </p:nvSpPr>
        <p:spPr>
          <a:xfrm>
            <a:off x="463550" y="494983"/>
            <a:ext cx="7477125" cy="2693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升温</a:t>
            </a:r>
            <a:r>
              <a:rPr lang="en-US" altLang="zh-CN" sz="54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1℃</a:t>
            </a:r>
            <a:endParaRPr lang="en-US" altLang="zh-CN" sz="54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2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北极圈全年将有半年处于无冰的状态。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2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通常不知飓风为何物的南大西洋地区沿岸将饱受飓风侵袭。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2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美国西部居民也将面临严重的长期干旱。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文本框 54275"/>
          <p:cNvSpPr txBox="1"/>
          <p:nvPr/>
        </p:nvSpPr>
        <p:spPr>
          <a:xfrm>
            <a:off x="2916238" y="2492375"/>
            <a:ext cx="5184775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8000" b="1" dirty="0">
                <a:latin typeface="Arial" panose="020B0604020202020204" pitchFamily="34" charset="0"/>
                <a:ea typeface="黑体" panose="02010609060101010101" pitchFamily="2" charset="-122"/>
              </a:rPr>
              <a:t>谢 谢 观 赏</a:t>
            </a:r>
            <a:endParaRPr lang="zh-CN" altLang="en-US" sz="8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73729" descr="14"/>
          <p:cNvPicPr>
            <a:picLocks noChangeAspect="1"/>
          </p:cNvPicPr>
          <p:nvPr/>
        </p:nvPicPr>
        <p:blipFill>
          <a:blip r:embed="rId1"/>
          <a:srcRect t="36938"/>
          <a:stretch>
            <a:fillRect/>
          </a:stretch>
        </p:blipFill>
        <p:spPr>
          <a:xfrm>
            <a:off x="0" y="3079750"/>
            <a:ext cx="9144000" cy="372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1"/>
          <p:cNvSpPr txBox="1"/>
          <p:nvPr/>
        </p:nvSpPr>
        <p:spPr>
          <a:xfrm>
            <a:off x="483553" y="477203"/>
            <a:ext cx="6465888" cy="2601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升温</a:t>
            </a:r>
            <a:r>
              <a:rPr lang="en-US" altLang="zh-CN" sz="48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2℃</a:t>
            </a:r>
            <a:endParaRPr lang="en-US" altLang="zh-CN" sz="2400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冰河逐渐消融。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北极熊挣扎求生。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格林兰岛的冰河开始融化。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珊瑚礁也逐渐绝迹。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74753" descr="15"/>
          <p:cNvPicPr>
            <a:picLocks noChangeAspect="1"/>
          </p:cNvPicPr>
          <p:nvPr/>
        </p:nvPicPr>
        <p:blipFill>
          <a:blip r:embed="rId1"/>
          <a:srcRect t="45972"/>
          <a:stretch>
            <a:fillRect/>
          </a:stretch>
        </p:blipFill>
        <p:spPr>
          <a:xfrm>
            <a:off x="0" y="3505200"/>
            <a:ext cx="9144000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1"/>
          <p:cNvSpPr txBox="1"/>
          <p:nvPr/>
        </p:nvSpPr>
        <p:spPr>
          <a:xfrm>
            <a:off x="444500" y="519113"/>
            <a:ext cx="7534275" cy="2747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升温</a:t>
            </a:r>
            <a:r>
              <a:rPr lang="en-US" altLang="zh-CN" sz="48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3℃</a:t>
            </a:r>
            <a:endParaRPr lang="en-US" altLang="zh-CN" sz="4800" noProof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亚马逊雨林逐渐消失。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914400" lvl="1" indent="-457200" fontAlgn="base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强烈的圣婴气候现象变成常态。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欧洲的夏天将不断遭受前所少见的热浪侵袭。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0" lvl="1" indent="-457200" fontAlgn="base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数千万或数十亿难民从亚热带迁徙到中纬度地区。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75777" descr="16"/>
          <p:cNvPicPr>
            <a:picLocks noChangeAspect="1"/>
          </p:cNvPicPr>
          <p:nvPr/>
        </p:nvPicPr>
        <p:blipFill>
          <a:blip r:embed="rId1"/>
          <a:srcRect t="45140"/>
          <a:stretch>
            <a:fillRect/>
          </a:stretch>
        </p:blipFill>
        <p:spPr>
          <a:xfrm>
            <a:off x="0" y="3452813"/>
            <a:ext cx="9144000" cy="324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1"/>
          <p:cNvSpPr txBox="1"/>
          <p:nvPr/>
        </p:nvSpPr>
        <p:spPr>
          <a:xfrm>
            <a:off x="415925" y="335598"/>
            <a:ext cx="7586663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升温</a:t>
            </a:r>
            <a:r>
              <a:rPr lang="en-US" altLang="zh-CN" sz="48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4℃</a:t>
            </a:r>
            <a:endParaRPr lang="en-US" altLang="zh-CN" sz="24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海平面上升，并将淹没沿海城市。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lvl="1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冰河消失，造成许多地区严重缺水。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部分南极洲崩解，更加快了海平面上升的速度。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1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伦敦夏天的气温将高达</a:t>
            </a:r>
            <a:r>
              <a:rPr lang="en-US" altLang="zh-CN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</a:t>
            </a:r>
            <a:r>
              <a:rPr lang="zh-CN" altLang="en-US" sz="2400" strike="noStrike" noProof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度。</a:t>
            </a:r>
            <a:endParaRPr lang="zh-CN" altLang="en-US" sz="2400" strike="noStrike" noProof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76801" descr="17"/>
          <p:cNvPicPr>
            <a:picLocks noChangeAspect="1"/>
          </p:cNvPicPr>
          <p:nvPr/>
        </p:nvPicPr>
        <p:blipFill>
          <a:blip r:embed="rId1"/>
          <a:srcRect t="44490"/>
          <a:stretch>
            <a:fillRect/>
          </a:stretch>
        </p:blipFill>
        <p:spPr>
          <a:xfrm>
            <a:off x="0" y="3695700"/>
            <a:ext cx="91440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1"/>
          <p:cNvSpPr txBox="1"/>
          <p:nvPr/>
        </p:nvSpPr>
        <p:spPr>
          <a:xfrm>
            <a:off x="469900" y="464820"/>
            <a:ext cx="8204200" cy="3230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升温</a:t>
            </a:r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5℃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不适合居住的地区不断扩大，积雪和地下蓄水层出现干涸现象。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数百万人沦为气候难民。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人类文明可能会因剧烈的气候变迁而开始瓦解，贫民将遭受最大的煎熬。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两极均没有冰雪存在，海洋中大量的物种灭绝。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大规模海啸摧毁沿海地区。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77825" descr="18"/>
          <p:cNvPicPr>
            <a:picLocks noChangeAspect="1"/>
          </p:cNvPicPr>
          <p:nvPr/>
        </p:nvPicPr>
        <p:blipFill>
          <a:blip r:embed="rId1"/>
          <a:srcRect t="43442"/>
          <a:stretch>
            <a:fillRect/>
          </a:stretch>
        </p:blipFill>
        <p:spPr>
          <a:xfrm>
            <a:off x="0" y="3443288"/>
            <a:ext cx="9144000" cy="334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1"/>
          <p:cNvSpPr txBox="1"/>
          <p:nvPr/>
        </p:nvSpPr>
        <p:spPr>
          <a:xfrm>
            <a:off x="473710" y="450215"/>
            <a:ext cx="8051165" cy="560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升温</a:t>
            </a:r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6℃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温度上升</a:t>
            </a:r>
            <a:r>
              <a:rPr lang="en-US" altLang="zh-CN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摄氏度后，高达</a:t>
            </a:r>
            <a:r>
              <a:rPr lang="en-US" altLang="zh-CN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95%</a:t>
            </a: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的物种灭绝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残存的生物饱受频繁而致命的暴风雨和洪水之苦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硫化氢与甲烷不时会引起大火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除了细菌之外，没有任何生物能够存活</a:t>
            </a:r>
            <a:endParaRPr lang="zh-CN" altLang="en-US" sz="200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世界末日的情节正式上演</a:t>
            </a:r>
            <a:r>
              <a:rPr lang="en-US" altLang="zh-CN" sz="20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......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内容占位符 78849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  <a:solidFill>
            <a:schemeClr val="bg1"/>
          </a:solidFill>
          <a:ln>
            <a:solidFill>
              <a:srgbClr val="339933"/>
            </a:solidFill>
            <a:miter/>
          </a:ln>
        </p:spPr>
        <p:txBody>
          <a:bodyPr anchor="t"/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过敏加重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花期提前，花粉生成量增加，加重春季过敏。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物种正在变得越来越“袖珍”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生物形体在变小，从</a:t>
            </a:r>
            <a:r>
              <a:rPr lang="zh-CN" altLang="en-US" sz="1800" b="1" dirty="0">
                <a:latin typeface="宋体" panose="02010600030101010101" pitchFamily="2" charset="-122"/>
                <a:hlinkClick r:id="" action="ppaction://hlinkshowjump?jump=nextslide"/>
              </a:rPr>
              <a:t>苏格兰羊</a:t>
            </a:r>
            <a:r>
              <a:rPr lang="zh-CN" altLang="en-US" sz="1800" b="1" dirty="0">
                <a:latin typeface="宋体" panose="02010600030101010101" pitchFamily="2" charset="-122"/>
              </a:rPr>
              <a:t>身上已现端倪。</a:t>
            </a: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肾结石增加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脱水现象增多，预测到</a:t>
            </a:r>
            <a:r>
              <a:rPr lang="en-US" altLang="zh-CN" sz="1800" b="1" dirty="0">
                <a:latin typeface="宋体" panose="02010600030101010101" pitchFamily="2" charset="-122"/>
              </a:rPr>
              <a:t>2050</a:t>
            </a:r>
            <a:r>
              <a:rPr lang="zh-CN" altLang="en-US" sz="1800" b="1" dirty="0">
                <a:latin typeface="宋体" panose="02010600030101010101" pitchFamily="2" charset="-122"/>
              </a:rPr>
              <a:t>年，将新增泌尿系统结石患者</a:t>
            </a:r>
            <a:r>
              <a:rPr lang="en-US" altLang="zh-CN" sz="1800" b="1" dirty="0">
                <a:latin typeface="宋体" panose="02010600030101010101" pitchFamily="2" charset="-122"/>
              </a:rPr>
              <a:t>220</a:t>
            </a:r>
            <a:r>
              <a:rPr lang="zh-CN" altLang="en-US" sz="1800" b="1" dirty="0">
                <a:latin typeface="宋体" panose="02010600030101010101" pitchFamily="2" charset="-122"/>
              </a:rPr>
              <a:t>万人。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外来传染病暴发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蚊子和浮游生物大量繁殖，使疟疾和脑炎等时有暴发。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夏季肺部感染加重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凉风减少会加剧臭氧污染，极易引发肺部感染。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rgbClr val="E42904"/>
              </a:buClr>
              <a:buSzPct val="60000"/>
              <a:buChar char="Ø"/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藻类泛滥引发疾病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800" b="1" dirty="0">
                <a:latin typeface="宋体" panose="02010600030101010101" pitchFamily="2" charset="-122"/>
              </a:rPr>
              <a:t>蓝藻迅猛繁衍，使供水体系受到污染，引发消化、神经系统、肝脏和皮肤疾病。</a:t>
            </a: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  <a:r>
              <a:rPr lang="zh-CN" altLang="en-US" sz="2000" dirty="0"/>
              <a:t>                                                   </a:t>
            </a:r>
            <a:endParaRPr lang="zh-CN" altLang="en-US" sz="2000" dirty="0"/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200" b="1" dirty="0"/>
              <a:t>                                                                                        </a:t>
            </a:r>
            <a:endParaRPr lang="zh-CN" altLang="en-US" sz="1200" b="1" dirty="0"/>
          </a:p>
          <a:p>
            <a:pPr>
              <a:lnSpc>
                <a:spcPct val="115000"/>
              </a:lnSpc>
              <a:buClr>
                <a:schemeClr val="tx1"/>
              </a:buClr>
              <a:buSzPct val="50000"/>
              <a:buChar char="•"/>
            </a:pPr>
            <a:r>
              <a:rPr lang="zh-CN" altLang="en-US" sz="1200" b="1" dirty="0"/>
              <a:t>                                                                                            </a:t>
            </a:r>
            <a:r>
              <a:rPr lang="en-US" altLang="zh-CN" sz="1200" b="1" dirty="0"/>
              <a:t>——2009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12</a:t>
            </a:r>
            <a:r>
              <a:rPr lang="zh-CN" altLang="en-US" sz="1200" b="1" dirty="0"/>
              <a:t>月</a:t>
            </a:r>
            <a:r>
              <a:rPr lang="en-US" altLang="zh-CN" sz="1200" b="1" dirty="0"/>
              <a:t>5</a:t>
            </a:r>
            <a:r>
              <a:rPr lang="zh-CN" altLang="en-US" sz="1200" b="1" dirty="0"/>
              <a:t>日美国媒体发表的一项研究报告</a:t>
            </a:r>
            <a:endParaRPr lang="zh-CN" altLang="en-US" sz="1800" b="1" dirty="0"/>
          </a:p>
        </p:txBody>
      </p:sp>
      <p:sp>
        <p:nvSpPr>
          <p:cNvPr id="14338" name="矩形 78850"/>
          <p:cNvSpPr/>
          <p:nvPr/>
        </p:nvSpPr>
        <p:spPr>
          <a:xfrm>
            <a:off x="1476375" y="404813"/>
            <a:ext cx="6180138" cy="56197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pPr marL="762000" indent="-480695" algn="just">
              <a:lnSpc>
                <a:spcPct val="110000"/>
              </a:lnSpc>
              <a:spcBef>
                <a:spcPct val="50000"/>
              </a:spcBef>
              <a:buClr>
                <a:srgbClr val="339933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隶书" panose="02010509060101010101" pitchFamily="49" charset="-122"/>
                <a:ea typeface="楷体_GB2312" pitchFamily="49" charset="-122"/>
              </a:rPr>
              <a:t>地球发烧给人类健康造成了巨大危机</a:t>
            </a:r>
            <a:endParaRPr lang="zh-CN" altLang="en-US" sz="2800" b="1" dirty="0">
              <a:latin typeface="隶书" panose="02010509060101010101" pitchFamily="49" charset="-122"/>
              <a:ea typeface="楷体_GB2312" pitchFamily="49" charset="-122"/>
            </a:endParaRPr>
          </a:p>
        </p:txBody>
      </p:sp>
      <p:sp>
        <p:nvSpPr>
          <p:cNvPr id="14339" name="动作按钮: 前进或下一项 78851"/>
          <p:cNvSpPr/>
          <p:nvPr/>
        </p:nvSpPr>
        <p:spPr>
          <a:xfrm>
            <a:off x="8243888" y="6165850"/>
            <a:ext cx="720725" cy="503238"/>
          </a:xfrm>
          <a:prstGeom prst="actionButtonForwardNext">
            <a:avLst/>
          </a:prstGeom>
          <a:solidFill>
            <a:schemeClr val="accent1"/>
          </a:solidFill>
          <a:ln w="12700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1703</Words>
  <Application>WPS 演示</Application>
  <PresentationFormat>在屏幕上显示</PresentationFormat>
  <Paragraphs>155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微软雅黑</vt:lpstr>
      <vt:lpstr>隶书</vt:lpstr>
      <vt:lpstr>楷体_GB2312</vt:lpstr>
      <vt:lpstr>新宋体</vt:lpstr>
      <vt:lpstr>Arial Unicode MS</vt:lpstr>
      <vt:lpstr>黑体</vt:lpstr>
      <vt:lpstr>华文新魏</vt:lpstr>
      <vt:lpstr>Wingdings</vt:lpstr>
      <vt:lpstr>Watermark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气候变暖导致苏格兰绵羊体型变小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低碳生活习惯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柳林风声</cp:lastModifiedBy>
  <cp:revision>44</cp:revision>
  <dcterms:created xsi:type="dcterms:W3CDTF">2012-05-12T14:44:00Z</dcterms:created>
  <dcterms:modified xsi:type="dcterms:W3CDTF">2019-05-07T04:09:15Z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