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29.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docProps/custom.xml" ContentType="application/vnd.openxmlformats-officedocument.custom-propertie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7" r:id="rId3"/>
    <p:sldId id="258" r:id="rId4"/>
    <p:sldId id="263" r:id="rId5"/>
    <p:sldId id="319" r:id="rId6"/>
    <p:sldId id="323" r:id="rId7"/>
    <p:sldId id="320" r:id="rId8"/>
    <p:sldId id="321" r:id="rId9"/>
    <p:sldId id="322" r:id="rId10"/>
    <p:sldId id="325" r:id="rId11"/>
    <p:sldId id="344" r:id="rId12"/>
    <p:sldId id="345" r:id="rId13"/>
    <p:sldId id="355" r:id="rId14"/>
    <p:sldId id="328" r:id="rId15"/>
    <p:sldId id="331" r:id="rId16"/>
    <p:sldId id="346" r:id="rId17"/>
    <p:sldId id="356" r:id="rId18"/>
    <p:sldId id="357" r:id="rId19"/>
    <p:sldId id="332" r:id="rId20"/>
    <p:sldId id="347" r:id="rId21"/>
    <p:sldId id="348" r:id="rId22"/>
    <p:sldId id="349" r:id="rId23"/>
    <p:sldId id="350" r:id="rId24"/>
    <p:sldId id="338" r:id="rId25"/>
    <p:sldId id="351" r:id="rId26"/>
    <p:sldId id="352" r:id="rId27"/>
    <p:sldId id="353" r:id="rId28"/>
    <p:sldId id="342" r:id="rId29"/>
    <p:sldId id="358" r:id="rId30"/>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254" autoAdjust="0"/>
    <p:restoredTop sz="94660"/>
  </p:normalViewPr>
  <p:slideViewPr>
    <p:cSldViewPr>
      <p:cViewPr varScale="1">
        <p:scale>
          <a:sx n="99" d="100"/>
          <a:sy n="99" d="100"/>
        </p:scale>
        <p:origin x="-930" y="-90"/>
      </p:cViewPr>
      <p:guideLst>
        <p:guide orient="horz" pos="1646"/>
        <p:guide pos="2880"/>
      </p:guideLst>
    </p:cSldViewPr>
  </p:slideViewPr>
  <p:notesTextViewPr>
    <p:cViewPr>
      <p:scale>
        <a:sx n="1" d="1"/>
        <a:sy n="1" d="1"/>
      </p:scale>
      <p:origin x="0" y="0"/>
    </p:cViewPr>
  </p:notesTextViewPr>
  <p:sorterViewPr>
    <p:cViewPr>
      <p:scale>
        <a:sx n="186" d="100"/>
        <a:sy n="18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1B13FE-5390-49C2-8D02-9ADED48DEA85}" type="datetimeFigureOut">
              <a:rPr lang="zh-CN" altLang="en-US" smtClean="0"/>
              <a:pPr/>
              <a:t>2019/3/21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8D051A-A97F-48FD-A5AF-56CC7928BFB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69633"/>
          <p:cNvSpPr>
            <a:spLocks noGrp="1" noRot="1" noChangeAspect="1" noTextEdit="1"/>
          </p:cNvSpPr>
          <p:nvPr>
            <p:ph type="sldImg"/>
          </p:nvPr>
        </p:nvSpPr>
        <p:spPr/>
      </p:sp>
      <p:sp>
        <p:nvSpPr>
          <p:cNvPr id="69635" name="文本占位符 69634"/>
          <p:cNvSpPr>
            <a:spLocks noGrp="1"/>
          </p:cNvSpPr>
          <p:nvPr>
            <p:ph type="body" idx="1"/>
          </p:nvPr>
        </p:nvSpPr>
        <p:spPr/>
        <p:txBody>
          <a:bodyPr/>
          <a:lstStyle/>
          <a:p>
            <a:pPr lvl="0"/>
            <a:endParaRPr lang="zh-CN" altLang="en-US" dirty="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86017"/>
          <p:cNvSpPr>
            <a:spLocks noGrp="1" noRot="1" noChangeAspect="1" noTextEdit="1"/>
          </p:cNvSpPr>
          <p:nvPr>
            <p:ph type="sldImg"/>
          </p:nvPr>
        </p:nvSpPr>
        <p:spPr/>
      </p:sp>
      <p:sp>
        <p:nvSpPr>
          <p:cNvPr id="86019" name="文本占位符 86018"/>
          <p:cNvSpPr>
            <a:spLocks noGrp="1"/>
          </p:cNvSpPr>
          <p:nvPr>
            <p:ph type="body" idx="1"/>
          </p:nvPr>
        </p:nvSpPr>
        <p:spPr/>
        <p:txBody>
          <a:bodyPr/>
          <a:lstStyle/>
          <a:p>
            <a:pPr lvl="0"/>
            <a:endParaRPr lang="zh-CN" altLang="en-US" dirty="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86017"/>
          <p:cNvSpPr>
            <a:spLocks noGrp="1" noRot="1" noChangeAspect="1" noTextEdit="1"/>
          </p:cNvSpPr>
          <p:nvPr>
            <p:ph type="sldImg"/>
          </p:nvPr>
        </p:nvSpPr>
        <p:spPr/>
      </p:sp>
      <p:sp>
        <p:nvSpPr>
          <p:cNvPr id="86019" name="文本占位符 86018"/>
          <p:cNvSpPr>
            <a:spLocks noGrp="1"/>
          </p:cNvSpPr>
          <p:nvPr>
            <p:ph type="body" idx="1"/>
          </p:nvPr>
        </p:nvSpPr>
        <p:spPr/>
        <p:txBody>
          <a:bodyPr/>
          <a:lstStyle/>
          <a:p>
            <a:pPr lvl="0"/>
            <a:endParaRPr lang="zh-CN" altLang="en-US" dirty="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86017"/>
          <p:cNvSpPr>
            <a:spLocks noGrp="1" noRot="1" noChangeAspect="1" noTextEdit="1"/>
          </p:cNvSpPr>
          <p:nvPr>
            <p:ph type="sldImg"/>
          </p:nvPr>
        </p:nvSpPr>
        <p:spPr/>
      </p:sp>
      <p:sp>
        <p:nvSpPr>
          <p:cNvPr id="86019" name="文本占位符 86018"/>
          <p:cNvSpPr>
            <a:spLocks noGrp="1"/>
          </p:cNvSpPr>
          <p:nvPr>
            <p:ph type="body" idx="1"/>
          </p:nvPr>
        </p:nvSpPr>
        <p:spPr/>
        <p:txBody>
          <a:bodyPr/>
          <a:lstStyle/>
          <a:p>
            <a:pPr lvl="0"/>
            <a:endParaRPr lang="zh-CN" altLang="en-US" dirty="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pPr/>
              <a:t>24</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pPr/>
              <a:t>25</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pPr/>
              <a:t>26</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pPr/>
              <a:t>27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0"/>
            <a:ext cx="8229600" cy="339407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5553C552-0B38-4163-9108-9E00D91F2EAD}" type="datetimeFigureOut">
              <a:rPr lang="zh-CN" altLang="en-US" smtClean="0"/>
              <a:pPr/>
              <a:t>2019/3/21</a:t>
            </a:fld>
            <a:endParaRPr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4637"/>
          </a:xfrm>
          <a:prstGeom prst="rect">
            <a:avLst/>
          </a:prstGeom>
        </p:spPr>
        <p:txBody>
          <a:bodyPr/>
          <a:lstStyle/>
          <a:p>
            <a:fld id="{5111B145-B2B2-42F9-A9EA-6F3E2CB532CE}"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5553C552-0B38-4163-9108-9E00D91F2EAD}" type="datetimeFigureOut">
              <a:rPr lang="zh-CN" altLang="en-US" smtClean="0"/>
              <a:pPr/>
              <a:t>2019/3/21</a:t>
            </a:fld>
            <a:endParaRPr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4637"/>
          </a:xfrm>
          <a:prstGeom prst="rect">
            <a:avLst/>
          </a:prstGeom>
        </p:spPr>
        <p:txBody>
          <a:bodyPr/>
          <a:lstStyle/>
          <a:p>
            <a:fld id="{5111B145-B2B2-42F9-A9EA-6F3E2CB532CE}"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reserve="1">
  <p:cSld name="标题，文本与媒体剪辑">
    <p:spTree>
      <p:nvGrpSpPr>
        <p:cNvPr id="1" name=""/>
        <p:cNvGrpSpPr/>
        <p:nvPr/>
      </p:nvGrpSpPr>
      <p:grpSpPr>
        <a:xfrm>
          <a:off x="0" y="0"/>
          <a:ext cx="0" cy="0"/>
          <a:chOff x="0" y="0"/>
          <a:chExt cx="0" cy="0"/>
        </a:xfrm>
      </p:grpSpPr>
      <p:sp>
        <p:nvSpPr>
          <p:cNvPr id="2" name="标题 1"/>
          <p:cNvSpPr>
            <a:spLocks noGrp="1"/>
          </p:cNvSpPr>
          <p:nvPr>
            <p:ph type="title"/>
          </p:nvPr>
        </p:nvSpPr>
        <p:spPr>
          <a:xfrm>
            <a:off x="665163" y="857250"/>
            <a:ext cx="7772400" cy="66675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85800" y="1543050"/>
            <a:ext cx="3810000" cy="3143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媒体占位符 3"/>
          <p:cNvSpPr>
            <a:spLocks noGrp="1"/>
          </p:cNvSpPr>
          <p:nvPr>
            <p:ph type="media" sz="half" idx="2"/>
          </p:nvPr>
        </p:nvSpPr>
        <p:spPr>
          <a:xfrm>
            <a:off x="4648200" y="1543050"/>
            <a:ext cx="3810000" cy="3143250"/>
          </a:xfrm>
        </p:spPr>
        <p:txBody>
          <a:bodyPr/>
          <a:lstStyle/>
          <a:p>
            <a:endParaRPr lang="zh-CN" altLang="en-US"/>
          </a:p>
        </p:txBody>
      </p:sp>
      <p:sp>
        <p:nvSpPr>
          <p:cNvPr id="5" name="日期占位符 4"/>
          <p:cNvSpPr>
            <a:spLocks noGrp="1"/>
          </p:cNvSpPr>
          <p:nvPr>
            <p:ph type="dt" sz="half" idx="10"/>
          </p:nvPr>
        </p:nvSpPr>
        <p:spPr>
          <a:xfrm>
            <a:off x="685800" y="4800600"/>
            <a:ext cx="1905000" cy="228600"/>
          </a:xfrm>
        </p:spPr>
        <p:txBody>
          <a:bodyPr/>
          <a:lstStyle>
            <a:lvl1pPr>
              <a:defRPr/>
            </a:lvl1pPr>
          </a:lstStyle>
          <a:p>
            <a:endParaRPr lang="en-US" altLang="ko-KR"/>
          </a:p>
        </p:txBody>
      </p:sp>
      <p:sp>
        <p:nvSpPr>
          <p:cNvPr id="6" name="页脚占位符 5"/>
          <p:cNvSpPr>
            <a:spLocks noGrp="1"/>
          </p:cNvSpPr>
          <p:nvPr>
            <p:ph type="ftr" sz="quarter" idx="11"/>
          </p:nvPr>
        </p:nvSpPr>
        <p:spPr>
          <a:xfrm>
            <a:off x="3124200" y="4800600"/>
            <a:ext cx="2895600" cy="228600"/>
          </a:xfrm>
        </p:spPr>
        <p:txBody>
          <a:bodyPr/>
          <a:lstStyle>
            <a:lvl1pPr>
              <a:defRPr/>
            </a:lvl1pPr>
          </a:lstStyle>
          <a:p>
            <a:endParaRPr lang="en-US" altLang="ko-KR"/>
          </a:p>
        </p:txBody>
      </p:sp>
      <p:sp>
        <p:nvSpPr>
          <p:cNvPr id="7" name="灯片编号占位符 6"/>
          <p:cNvSpPr>
            <a:spLocks noGrp="1"/>
          </p:cNvSpPr>
          <p:nvPr>
            <p:ph type="sldNum" sz="quarter" idx="12"/>
          </p:nvPr>
        </p:nvSpPr>
        <p:spPr>
          <a:xfrm>
            <a:off x="6553200" y="4800600"/>
            <a:ext cx="1905000" cy="228600"/>
          </a:xfrm>
        </p:spPr>
        <p:txBody>
          <a:bodyPr/>
          <a:lstStyle>
            <a:lvl1pPr>
              <a:defRPr/>
            </a:lvl1pPr>
          </a:lstStyle>
          <a:p>
            <a:fld id="{B41506DC-9E8A-42A2-9C87-430D91900D64}" type="slidenum">
              <a:rPr lang="ko-KR" altLang="en-US"/>
              <a:pPr/>
              <a:t>‹#›</a:t>
            </a:fld>
            <a:endParaRPr lang="en-US" altLang="ko-KR"/>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150"/>
            <a:ext cx="8229600" cy="33940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5553C552-0B38-4163-9108-9E00D91F2EAD}" type="datetimeFigureOut">
              <a:rPr lang="zh-CN" altLang="en-US" smtClean="0"/>
              <a:pPr/>
              <a:t>2019/3/21</a:t>
            </a:fld>
            <a:endParaRPr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4637"/>
          </a:xfrm>
          <a:prstGeom prst="rect">
            <a:avLst/>
          </a:prstGeom>
        </p:spPr>
        <p:txBody>
          <a:bodyPr/>
          <a:lstStyle/>
          <a:p>
            <a:fld id="{5111B145-B2B2-42F9-A9EA-6F3E2CB532CE}"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55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5553C552-0B38-4163-9108-9E00D91F2EAD}" type="datetimeFigureOut">
              <a:rPr lang="zh-CN" altLang="en-US" smtClean="0"/>
              <a:pPr/>
              <a:t>2019/3/21</a:t>
            </a:fld>
            <a:endParaRPr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4637"/>
          </a:xfrm>
          <a:prstGeom prst="rect">
            <a:avLst/>
          </a:prstGeom>
        </p:spPr>
        <p:txBody>
          <a:bodyPr/>
          <a:lstStyle/>
          <a:p>
            <a:fld id="{5111B145-B2B2-42F9-A9EA-6F3E2CB532CE}"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4767263"/>
            <a:ext cx="2133600" cy="274637"/>
          </a:xfrm>
          <a:prstGeom prst="rect">
            <a:avLst/>
          </a:prstGeom>
        </p:spPr>
        <p:txBody>
          <a:bodyPr/>
          <a:lstStyle/>
          <a:p>
            <a:fld id="{5553C552-0B38-4163-9108-9E00D91F2EAD}" type="datetimeFigureOut">
              <a:rPr lang="zh-CN" altLang="en-US" smtClean="0"/>
              <a:pPr/>
              <a:t>2019/3/21</a:t>
            </a:fld>
            <a:endParaRPr lang="zh-CN" altLang="en-US"/>
          </a:p>
        </p:txBody>
      </p:sp>
      <p:sp>
        <p:nvSpPr>
          <p:cNvPr id="6" name="页脚占位符 5"/>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4637"/>
          </a:xfrm>
          <a:prstGeom prst="rect">
            <a:avLst/>
          </a:prstGeom>
        </p:spPr>
        <p:txBody>
          <a:bodyPr/>
          <a:lstStyle/>
          <a:p>
            <a:fld id="{5111B145-B2B2-42F9-A9EA-6F3E2CB532CE}"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4767263"/>
            <a:ext cx="2133600" cy="274637"/>
          </a:xfrm>
          <a:prstGeom prst="rect">
            <a:avLst/>
          </a:prstGeom>
        </p:spPr>
        <p:txBody>
          <a:bodyPr/>
          <a:lstStyle/>
          <a:p>
            <a:fld id="{5553C552-0B38-4163-9108-9E00D91F2EAD}" type="datetimeFigureOut">
              <a:rPr lang="zh-CN" altLang="en-US" smtClean="0"/>
              <a:pPr/>
              <a:t>2019/3/21</a:t>
            </a:fld>
            <a:endParaRPr lang="zh-CN" altLang="en-US"/>
          </a:p>
        </p:txBody>
      </p:sp>
      <p:sp>
        <p:nvSpPr>
          <p:cNvPr id="8" name="页脚占位符 7"/>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767263"/>
            <a:ext cx="2133600" cy="274637"/>
          </a:xfrm>
          <a:prstGeom prst="rect">
            <a:avLst/>
          </a:prstGeom>
        </p:spPr>
        <p:txBody>
          <a:bodyPr/>
          <a:lstStyle/>
          <a:p>
            <a:fld id="{5111B145-B2B2-42F9-A9EA-6F3E2CB532CE}"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4767263"/>
            <a:ext cx="2133600" cy="274637"/>
          </a:xfrm>
          <a:prstGeom prst="rect">
            <a:avLst/>
          </a:prstGeom>
        </p:spPr>
        <p:txBody>
          <a:bodyPr/>
          <a:lstStyle/>
          <a:p>
            <a:fld id="{5553C552-0B38-4163-9108-9E00D91F2EAD}" type="datetimeFigureOut">
              <a:rPr lang="zh-CN" altLang="en-US" smtClean="0"/>
              <a:pPr/>
              <a:t>2019/3/21</a:t>
            </a:fld>
            <a:endParaRPr lang="zh-CN" altLang="en-US"/>
          </a:p>
        </p:txBody>
      </p:sp>
      <p:sp>
        <p:nvSpPr>
          <p:cNvPr id="4" name="页脚占位符 3"/>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3"/>
            <a:ext cx="2133600" cy="274637"/>
          </a:xfrm>
          <a:prstGeom prst="rect">
            <a:avLst/>
          </a:prstGeom>
        </p:spPr>
        <p:txBody>
          <a:bodyPr/>
          <a:lstStyle/>
          <a:p>
            <a:fld id="{5111B145-B2B2-42F9-A9EA-6F3E2CB532CE}"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4767263"/>
            <a:ext cx="2133600" cy="274637"/>
          </a:xfrm>
          <a:prstGeom prst="rect">
            <a:avLst/>
          </a:prstGeom>
        </p:spPr>
        <p:txBody>
          <a:bodyPr/>
          <a:lstStyle/>
          <a:p>
            <a:fld id="{5553C552-0B38-4163-9108-9E00D91F2EAD}" type="datetimeFigureOut">
              <a:rPr lang="zh-CN" altLang="en-US" smtClean="0"/>
              <a:pPr/>
              <a:t>2019/3/21</a:t>
            </a:fld>
            <a:endParaRPr lang="zh-CN" altLang="en-US"/>
          </a:p>
        </p:txBody>
      </p:sp>
      <p:sp>
        <p:nvSpPr>
          <p:cNvPr id="6" name="页脚占位符 5"/>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4637"/>
          </a:xfrm>
          <a:prstGeom prst="rect">
            <a:avLst/>
          </a:prstGeom>
        </p:spPr>
        <p:txBody>
          <a:bodyPr/>
          <a:lstStyle/>
          <a:p>
            <a:fld id="{5111B145-B2B2-42F9-A9EA-6F3E2CB532CE}"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4767263"/>
            <a:ext cx="2133600" cy="274637"/>
          </a:xfrm>
          <a:prstGeom prst="rect">
            <a:avLst/>
          </a:prstGeom>
        </p:spPr>
        <p:txBody>
          <a:bodyPr/>
          <a:lstStyle/>
          <a:p>
            <a:fld id="{5553C552-0B38-4163-9108-9E00D91F2EAD}" type="datetimeFigureOut">
              <a:rPr lang="zh-CN" altLang="en-US" smtClean="0"/>
              <a:pPr/>
              <a:t>2019/3/21</a:t>
            </a:fld>
            <a:endParaRPr lang="zh-CN" altLang="en-US"/>
          </a:p>
        </p:txBody>
      </p:sp>
      <p:sp>
        <p:nvSpPr>
          <p:cNvPr id="6" name="页脚占位符 5"/>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4637"/>
          </a:xfrm>
          <a:prstGeom prst="rect">
            <a:avLst/>
          </a:prstGeom>
        </p:spPr>
        <p:txBody>
          <a:bodyPr/>
          <a:lstStyle/>
          <a:p>
            <a:fld id="{5111B145-B2B2-42F9-A9EA-6F3E2CB532CE}"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image" Target="../media/image6.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矩形 8"/>
          <p:cNvSpPr/>
          <p:nvPr userDrawn="1"/>
        </p:nvSpPr>
        <p:spPr>
          <a:xfrm>
            <a:off x="5919846" y="4894897"/>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www.1ppt.com/moban/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www.1ppt.com/jieri/           PPT</a:t>
            </a:r>
            <a:r>
              <a:rPr kumimoji="0" lang="zh-CN" altLang="en-US" sz="100" b="0" i="0" u="none" strike="noStrike" kern="0" cap="none" spc="0" normalizeH="0" baseline="0" noProof="0" dirty="0" smtClean="0">
                <a:ln>
                  <a:noFill/>
                </a:ln>
                <a:solidFill>
                  <a:prstClr val="white"/>
                </a:solidFill>
                <a:effectLst/>
                <a:uLnTx/>
                <a:uFillTx/>
              </a:rPr>
              <a:t>素材下载：</a:t>
            </a:r>
            <a:r>
              <a:rPr kumimoji="0" lang="en-US" altLang="zh-CN" sz="100" b="0" i="0" u="none" strike="noStrike" kern="0" cap="none" spc="0" normalizeH="0" baseline="0" noProof="0" dirty="0" smtClean="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www.1ppt.com/beijing/      PPT</a:t>
            </a:r>
            <a:r>
              <a:rPr kumimoji="0" lang="zh-CN" altLang="en-US" sz="100" b="0" i="0" u="none" strike="noStrike" kern="0" cap="none" spc="0" normalizeH="0" baseline="0" noProof="0" dirty="0" smtClean="0">
                <a:ln>
                  <a:noFill/>
                </a:ln>
                <a:solidFill>
                  <a:prstClr val="white"/>
                </a:solidFill>
                <a:effectLst/>
                <a:uLnTx/>
                <a:uFillTx/>
              </a:rPr>
              <a:t>图表下载：</a:t>
            </a:r>
            <a:r>
              <a:rPr kumimoji="0" lang="en-US" altLang="zh-CN" sz="100" b="0" i="0" u="none" strike="noStrike" kern="0" cap="none" spc="0" normalizeH="0" baseline="0" noProof="0" dirty="0" smtClean="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优秀</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www.1ppt.com/xiazai/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Word</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www.1ppt.com/word/              Excel</a:t>
            </a:r>
            <a:r>
              <a:rPr kumimoji="0" lang="zh-CN" altLang="en-US" sz="100" b="0" i="0" u="none" strike="noStrike" kern="0" cap="none" spc="0" normalizeH="0" baseline="0" noProof="0" dirty="0" smtClean="0">
                <a:ln>
                  <a:noFill/>
                </a:ln>
                <a:solidFill>
                  <a:prstClr val="white"/>
                </a:solidFill>
                <a:effectLst/>
                <a:uLnTx/>
                <a:uFillTx/>
              </a:rPr>
              <a:t>教程：</a:t>
            </a:r>
            <a:r>
              <a:rPr kumimoji="0" lang="en-US" altLang="zh-CN" sz="100" b="0" i="0" u="none" strike="noStrike" kern="0" cap="none" spc="0" normalizeH="0" baseline="0" noProof="0" dirty="0" smtClean="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资料下载：</a:t>
            </a:r>
            <a:r>
              <a:rPr kumimoji="0" lang="en-US" altLang="zh-CN" sz="100" b="0" i="0" u="none" strike="noStrike" kern="0" cap="none" spc="0" normalizeH="0" baseline="0" noProof="0" dirty="0" smtClean="0">
                <a:ln>
                  <a:noFill/>
                </a:ln>
                <a:solidFill>
                  <a:prstClr val="white"/>
                </a:solidFill>
                <a:effectLst/>
                <a:uLnTx/>
                <a:uFillTx/>
              </a:rPr>
              <a:t>www.1ppt.com/ziliao/                PPT</a:t>
            </a:r>
            <a:r>
              <a:rPr kumimoji="0" lang="zh-CN" altLang="en-US" sz="100" b="0" i="0" u="none" strike="noStrike" kern="0" cap="none" spc="0" normalizeH="0" baseline="0" noProof="0" dirty="0" smtClean="0">
                <a:ln>
                  <a:noFill/>
                </a:ln>
                <a:solidFill>
                  <a:prstClr val="white"/>
                </a:solidFill>
                <a:effectLst/>
                <a:uLnTx/>
                <a:uFillTx/>
              </a:rPr>
              <a:t>课件下载：</a:t>
            </a:r>
            <a:r>
              <a:rPr kumimoji="0" lang="en-US" altLang="zh-CN" sz="100" b="0" i="0" u="none" strike="noStrike" kern="0" cap="none" spc="0" normalizeH="0" baseline="0" noProof="0" dirty="0" smtClean="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范文下载：</a:t>
            </a:r>
            <a:r>
              <a:rPr kumimoji="0" lang="en-US" altLang="zh-CN" sz="100" b="0" i="0" u="none" strike="noStrike" kern="0" cap="none" spc="0" normalizeH="0" baseline="0" noProof="0" dirty="0" smtClean="0">
                <a:ln>
                  <a:noFill/>
                </a:ln>
                <a:solidFill>
                  <a:prstClr val="white"/>
                </a:solidFill>
                <a:effectLst/>
                <a:uLnTx/>
                <a:uFillTx/>
              </a:rPr>
              <a:t>www.1ppt.com/fanwen/             </a:t>
            </a:r>
            <a:r>
              <a:rPr kumimoji="0" lang="zh-CN" altLang="en-US" sz="100" b="0" i="0" u="none" strike="noStrike" kern="0" cap="none" spc="0" normalizeH="0" baseline="0" noProof="0" dirty="0" smtClean="0">
                <a:ln>
                  <a:noFill/>
                </a:ln>
                <a:solidFill>
                  <a:prstClr val="white"/>
                </a:solidFill>
                <a:effectLst/>
                <a:uLnTx/>
                <a:uFillTx/>
              </a:rPr>
              <a:t>试卷下载：</a:t>
            </a:r>
            <a:r>
              <a:rPr kumimoji="0" lang="en-US" altLang="zh-CN" sz="100" b="0" i="0" u="none" strike="noStrike" kern="0" cap="none" spc="0" normalizeH="0" baseline="0" noProof="0" dirty="0" smtClean="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教案下载：</a:t>
            </a:r>
            <a:r>
              <a:rPr kumimoji="0" lang="en-US" altLang="zh-CN" sz="100" b="0" i="0" u="none" strike="noStrike" kern="0" cap="none" spc="0" normalizeH="0" baseline="0" noProof="0" dirty="0" smtClean="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 </a:t>
            </a:r>
            <a:endParaRPr kumimoji="0" lang="zh-CN" altLang="en-US" sz="100" b="0" i="0" u="none" strike="noStrike" kern="0" cap="none" spc="0" normalizeH="0" baseline="0" noProof="0" dirty="0" smtClean="0">
              <a:ln>
                <a:noFill/>
              </a:ln>
              <a:solidFill>
                <a:prstClr val="white"/>
              </a:solidFill>
              <a:effectLst/>
              <a:uLnTx/>
              <a:uFillTx/>
            </a:endParaRPr>
          </a:p>
        </p:txBody>
      </p:sp>
      <p:pic>
        <p:nvPicPr>
          <p:cNvPr id="13" name="图片 12"/>
          <p:cNvPicPr>
            <a:picLocks noChangeAspect="1"/>
          </p:cNvPicPr>
          <p:nvPr userDrawn="1"/>
        </p:nvPicPr>
        <p:blipFill>
          <a:blip r:embed="rId16" cstate="screen"/>
          <a:stretch>
            <a:fillRect/>
          </a:stretch>
        </p:blipFill>
        <p:spPr>
          <a:xfrm>
            <a:off x="0" y="2381"/>
            <a:ext cx="9144000" cy="5138737"/>
          </a:xfrm>
          <a:prstGeom prst="rect">
            <a:avLst/>
          </a:prstGeom>
        </p:spPr>
      </p:pic>
      <p:pic>
        <p:nvPicPr>
          <p:cNvPr id="14" name="图片 13"/>
          <p:cNvPicPr>
            <a:picLocks noChangeAspect="1"/>
          </p:cNvPicPr>
          <p:nvPr userDrawn="1"/>
        </p:nvPicPr>
        <p:blipFill>
          <a:blip r:embed="rId17"/>
          <a:stretch>
            <a:fillRect/>
          </a:stretch>
        </p:blipFill>
        <p:spPr>
          <a:xfrm>
            <a:off x="0" y="3253030"/>
            <a:ext cx="9144000" cy="2919120"/>
          </a:xfrm>
          <a:prstGeom prst="rect">
            <a:avLst/>
          </a:prstGeom>
        </p:spPr>
      </p:pic>
      <p:pic>
        <p:nvPicPr>
          <p:cNvPr id="15" name="图片 14"/>
          <p:cNvPicPr>
            <a:picLocks noChangeAspect="1"/>
          </p:cNvPicPr>
          <p:nvPr userDrawn="1"/>
        </p:nvPicPr>
        <p:blipFill>
          <a:blip r:embed="rId18"/>
          <a:stretch>
            <a:fillRect/>
          </a:stretch>
        </p:blipFill>
        <p:spPr>
          <a:xfrm>
            <a:off x="0" y="3360390"/>
            <a:ext cx="9144000" cy="2019672"/>
          </a:xfrm>
          <a:prstGeom prst="rect">
            <a:avLst/>
          </a:prstGeom>
        </p:spPr>
      </p:pic>
      <p:pic>
        <p:nvPicPr>
          <p:cNvPr id="16" name="图片 15"/>
          <p:cNvPicPr>
            <a:picLocks noChangeAspect="1"/>
          </p:cNvPicPr>
          <p:nvPr userDrawn="1"/>
        </p:nvPicPr>
        <p:blipFill>
          <a:blip r:embed="rId19" cstate="screen"/>
          <a:stretch>
            <a:fillRect/>
          </a:stretch>
        </p:blipFill>
        <p:spPr>
          <a:xfrm>
            <a:off x="-137324" y="3924333"/>
            <a:ext cx="1684988" cy="1239705"/>
          </a:xfrm>
          <a:prstGeom prst="rect">
            <a:avLst/>
          </a:prstGeom>
        </p:spPr>
      </p:pic>
      <p:pic>
        <p:nvPicPr>
          <p:cNvPr id="17" name="图片 16"/>
          <p:cNvPicPr>
            <a:picLocks noChangeAspect="1"/>
          </p:cNvPicPr>
          <p:nvPr userDrawn="1"/>
        </p:nvPicPr>
        <p:blipFill>
          <a:blip r:embed="rId20" cstate="screen"/>
          <a:stretch>
            <a:fillRect/>
          </a:stretch>
        </p:blipFill>
        <p:spPr>
          <a:xfrm>
            <a:off x="222198" y="2832922"/>
            <a:ext cx="2045546" cy="1683044"/>
          </a:xfrm>
          <a:prstGeom prst="rect">
            <a:avLst/>
          </a:prstGeom>
        </p:spPr>
      </p:pic>
      <p:pic>
        <p:nvPicPr>
          <p:cNvPr id="18" name="图片 17"/>
          <p:cNvPicPr>
            <a:picLocks noChangeAspect="1"/>
          </p:cNvPicPr>
          <p:nvPr userDrawn="1"/>
        </p:nvPicPr>
        <p:blipFill>
          <a:blip r:embed="rId21"/>
          <a:stretch>
            <a:fillRect/>
          </a:stretch>
        </p:blipFill>
        <p:spPr>
          <a:xfrm>
            <a:off x="3506324" y="-20538"/>
            <a:ext cx="5602180" cy="265866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mdv.com.cn/res/seniorbio/teach/e_book/036/014.htm"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C:/Users/Administrator/AppData/Local/Temp/16YLADLx-39.TIF" TargetMode="External"/><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1.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2.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3.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34.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18" Type="http://schemas.openxmlformats.org/officeDocument/2006/relationships/tags" Target="../tags/tag30.xml"/><Relationship Id="rId3" Type="http://schemas.openxmlformats.org/officeDocument/2006/relationships/tags" Target="../tags/tag15.xml"/><Relationship Id="rId21" Type="http://schemas.openxmlformats.org/officeDocument/2006/relationships/tags" Target="../tags/tag33.xml"/><Relationship Id="rId7" Type="http://schemas.openxmlformats.org/officeDocument/2006/relationships/tags" Target="../tags/tag19.xml"/><Relationship Id="rId12" Type="http://schemas.openxmlformats.org/officeDocument/2006/relationships/tags" Target="../tags/tag24.xml"/><Relationship Id="rId17" Type="http://schemas.openxmlformats.org/officeDocument/2006/relationships/tags" Target="../tags/tag29.xml"/><Relationship Id="rId2" Type="http://schemas.openxmlformats.org/officeDocument/2006/relationships/tags" Target="../tags/tag14.xml"/><Relationship Id="rId16" Type="http://schemas.openxmlformats.org/officeDocument/2006/relationships/tags" Target="../tags/tag28.xml"/><Relationship Id="rId20" Type="http://schemas.openxmlformats.org/officeDocument/2006/relationships/tags" Target="../tags/tag32.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5" Type="http://schemas.openxmlformats.org/officeDocument/2006/relationships/tags" Target="../tags/tag27.xml"/><Relationship Id="rId23" Type="http://schemas.openxmlformats.org/officeDocument/2006/relationships/slideLayout" Target="../slideLayouts/slideLayout7.xml"/><Relationship Id="rId10" Type="http://schemas.openxmlformats.org/officeDocument/2006/relationships/tags" Target="../tags/tag22.xml"/><Relationship Id="rId19" Type="http://schemas.openxmlformats.org/officeDocument/2006/relationships/tags" Target="../tags/tag31.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tags" Target="../tags/tag26.xml"/><Relationship Id="rId22" Type="http://schemas.openxmlformats.org/officeDocument/2006/relationships/tags" Target="../tags/tag34.xml"/></Relationships>
</file>

<file path=ppt/slides/_rels/slide2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screen"/>
          <a:stretch>
            <a:fillRect/>
          </a:stretch>
        </p:blipFill>
        <p:spPr>
          <a:xfrm>
            <a:off x="0" y="2381"/>
            <a:ext cx="9144000" cy="5138737"/>
          </a:xfrm>
          <a:prstGeom prst="rect">
            <a:avLst/>
          </a:prstGeom>
        </p:spPr>
      </p:pic>
      <p:pic>
        <p:nvPicPr>
          <p:cNvPr id="5" name="图片 4"/>
          <p:cNvPicPr>
            <a:picLocks noChangeAspect="1"/>
          </p:cNvPicPr>
          <p:nvPr/>
        </p:nvPicPr>
        <p:blipFill>
          <a:blip r:embed="rId3"/>
          <a:stretch>
            <a:fillRect/>
          </a:stretch>
        </p:blipFill>
        <p:spPr>
          <a:xfrm>
            <a:off x="0" y="3253030"/>
            <a:ext cx="9144000" cy="2919120"/>
          </a:xfrm>
          <a:prstGeom prst="rect">
            <a:avLst/>
          </a:prstGeom>
        </p:spPr>
      </p:pic>
      <p:pic>
        <p:nvPicPr>
          <p:cNvPr id="6" name="图片 5"/>
          <p:cNvPicPr>
            <a:picLocks noChangeAspect="1"/>
          </p:cNvPicPr>
          <p:nvPr/>
        </p:nvPicPr>
        <p:blipFill>
          <a:blip r:embed="rId4"/>
          <a:stretch>
            <a:fillRect/>
          </a:stretch>
        </p:blipFill>
        <p:spPr>
          <a:xfrm>
            <a:off x="-179517" y="3520807"/>
            <a:ext cx="9144000" cy="1620180"/>
          </a:xfrm>
          <a:prstGeom prst="rect">
            <a:avLst/>
          </a:prstGeom>
        </p:spPr>
      </p:pic>
      <p:pic>
        <p:nvPicPr>
          <p:cNvPr id="8" name="图片 7"/>
          <p:cNvPicPr>
            <a:picLocks noChangeAspect="1"/>
          </p:cNvPicPr>
          <p:nvPr/>
        </p:nvPicPr>
        <p:blipFill>
          <a:blip r:embed="rId5" cstate="screen"/>
          <a:stretch>
            <a:fillRect/>
          </a:stretch>
        </p:blipFill>
        <p:spPr>
          <a:xfrm rot="17001835">
            <a:off x="395536" y="687236"/>
            <a:ext cx="1080896" cy="920471"/>
          </a:xfrm>
          <a:prstGeom prst="rect">
            <a:avLst/>
          </a:prstGeom>
        </p:spPr>
      </p:pic>
      <p:pic>
        <p:nvPicPr>
          <p:cNvPr id="10" name="图片 9"/>
          <p:cNvPicPr>
            <a:picLocks noChangeAspect="1"/>
          </p:cNvPicPr>
          <p:nvPr/>
        </p:nvPicPr>
        <p:blipFill>
          <a:blip r:embed="rId6" cstate="screen"/>
          <a:stretch>
            <a:fillRect/>
          </a:stretch>
        </p:blipFill>
        <p:spPr>
          <a:xfrm>
            <a:off x="-756592" y="2209615"/>
            <a:ext cx="5688632" cy="2376264"/>
          </a:xfrm>
          <a:prstGeom prst="rect">
            <a:avLst/>
          </a:prstGeom>
        </p:spPr>
      </p:pic>
      <p:pic>
        <p:nvPicPr>
          <p:cNvPr id="14" name="图片 13"/>
          <p:cNvPicPr>
            <a:picLocks noChangeAspect="1"/>
          </p:cNvPicPr>
          <p:nvPr/>
        </p:nvPicPr>
        <p:blipFill>
          <a:blip r:embed="rId7"/>
          <a:stretch>
            <a:fillRect/>
          </a:stretch>
        </p:blipFill>
        <p:spPr>
          <a:xfrm>
            <a:off x="1044624" y="-308570"/>
            <a:ext cx="9144000" cy="2340260"/>
          </a:xfrm>
          <a:prstGeom prst="rect">
            <a:avLst/>
          </a:prstGeom>
        </p:spPr>
      </p:pic>
      <p:pic>
        <p:nvPicPr>
          <p:cNvPr id="7" name="图片 6"/>
          <p:cNvPicPr>
            <a:picLocks noChangeAspect="1"/>
          </p:cNvPicPr>
          <p:nvPr/>
        </p:nvPicPr>
        <p:blipFill>
          <a:blip r:embed="rId8" cstate="screen"/>
          <a:stretch>
            <a:fillRect/>
          </a:stretch>
        </p:blipFill>
        <p:spPr>
          <a:xfrm>
            <a:off x="1331640" y="55072"/>
            <a:ext cx="3624248" cy="3164750"/>
          </a:xfrm>
          <a:prstGeom prst="rect">
            <a:avLst/>
          </a:prstGeom>
        </p:spPr>
      </p:pic>
      <p:pic>
        <p:nvPicPr>
          <p:cNvPr id="9" name="图片 8"/>
          <p:cNvPicPr>
            <a:picLocks noChangeAspect="1"/>
          </p:cNvPicPr>
          <p:nvPr/>
        </p:nvPicPr>
        <p:blipFill>
          <a:blip r:embed="rId9" cstate="screen"/>
          <a:stretch>
            <a:fillRect/>
          </a:stretch>
        </p:blipFill>
        <p:spPr>
          <a:xfrm>
            <a:off x="7068463" y="2338966"/>
            <a:ext cx="2040041" cy="1168888"/>
          </a:xfrm>
          <a:prstGeom prst="rect">
            <a:avLst/>
          </a:prstGeom>
        </p:spPr>
      </p:pic>
      <p:pic>
        <p:nvPicPr>
          <p:cNvPr id="11" name="图片 10"/>
          <p:cNvPicPr>
            <a:picLocks noChangeAspect="1"/>
          </p:cNvPicPr>
          <p:nvPr/>
        </p:nvPicPr>
        <p:blipFill>
          <a:blip r:embed="rId10" cstate="screen"/>
          <a:stretch>
            <a:fillRect/>
          </a:stretch>
        </p:blipFill>
        <p:spPr>
          <a:xfrm>
            <a:off x="5076056" y="339502"/>
            <a:ext cx="2612104" cy="1239643"/>
          </a:xfrm>
          <a:prstGeom prst="rect">
            <a:avLst/>
          </a:prstGeom>
        </p:spPr>
      </p:pic>
      <p:sp>
        <p:nvSpPr>
          <p:cNvPr id="12" name="圆角矩形 11"/>
          <p:cNvSpPr/>
          <p:nvPr/>
        </p:nvSpPr>
        <p:spPr>
          <a:xfrm>
            <a:off x="4572000" y="1491630"/>
            <a:ext cx="4392488" cy="93610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accent3">
                    <a:lumMod val="75000"/>
                  </a:schemeClr>
                </a:solidFill>
                <a:latin typeface="微软雅黑" panose="020B0503020204020204" pitchFamily="34" charset="-122"/>
                <a:ea typeface="微软雅黑" panose="020B0503020204020204" pitchFamily="34" charset="-122"/>
              </a:rPr>
              <a:t>保护环境 呵护地球</a:t>
            </a:r>
            <a:endParaRPr lang="zh-CN" altLang="en-US" sz="3600" b="1" dirty="0">
              <a:solidFill>
                <a:schemeClr val="accent3">
                  <a:lumMod val="75000"/>
                </a:schemeClr>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5425440" y="3335020"/>
            <a:ext cx="3022600" cy="460375"/>
          </a:xfrm>
          <a:prstGeom prst="rect">
            <a:avLst/>
          </a:prstGeom>
          <a:noFill/>
        </p:spPr>
        <p:txBody>
          <a:bodyPr wrap="square" rtlCol="0">
            <a:spAutoFit/>
          </a:bodyPr>
          <a:lstStyle/>
          <a:p>
            <a:pPr algn="ctr"/>
            <a:r>
              <a:rPr lang="zh-CN" altLang="en-US" sz="2400" dirty="0" smtClean="0"/>
              <a:t>主讲人</a:t>
            </a:r>
            <a:r>
              <a:rPr lang="zh-CN" altLang="en-US" sz="2400" dirty="0" smtClean="0"/>
              <a:t>吉倩倩</a:t>
            </a:r>
            <a:endParaRPr lang="zh-CN" alt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advTm="0">
        <p14:ferris dir="l"/>
      </p:transition>
    </mc:Choice>
    <mc:Fallback>
      <p:transition spd="slow" advTm="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标题 78849"/>
          <p:cNvSpPr>
            <a:spLocks noGrp="1"/>
          </p:cNvSpPr>
          <p:nvPr>
            <p:ph type="title"/>
          </p:nvPr>
        </p:nvSpPr>
        <p:spPr/>
        <p:txBody>
          <a:bodyPr anchor="ctr"/>
          <a:lstStyle/>
          <a:p>
            <a:pPr marL="342900" indent="-342900" algn="l">
              <a:buFont typeface="Wingdings" panose="05000000000000000000" charset="0"/>
              <a:buChar char="n"/>
            </a:pPr>
            <a:r>
              <a:rPr lang="zh-CN" altLang="en-US" sz="2000" b="1" dirty="0">
                <a:ea typeface="黑体" pitchFamily="49" charset="-122"/>
              </a:rPr>
              <a:t>污水对动物影响</a:t>
            </a:r>
          </a:p>
        </p:txBody>
      </p:sp>
      <p:sp>
        <p:nvSpPr>
          <p:cNvPr id="78851" name="文本占位符 78850"/>
          <p:cNvSpPr>
            <a:spLocks noGrp="1"/>
          </p:cNvSpPr>
          <p:nvPr>
            <p:ph type="body" idx="1"/>
          </p:nvPr>
        </p:nvSpPr>
        <p:spPr>
          <a:xfrm>
            <a:off x="1426845" y="3546475"/>
            <a:ext cx="2123440" cy="457200"/>
          </a:xfrm>
        </p:spPr>
        <p:txBody>
          <a:bodyPr/>
          <a:lstStyle/>
          <a:p>
            <a:pPr>
              <a:buNone/>
            </a:pPr>
            <a:r>
              <a:rPr lang="zh-CN" altLang="en-US" dirty="0">
                <a:solidFill>
                  <a:srgbClr val="080808"/>
                </a:solidFill>
                <a:ea typeface="宋体" panose="02010600030101010101" pitchFamily="2" charset="-122"/>
              </a:rPr>
              <a:t>    </a:t>
            </a:r>
            <a:r>
              <a:rPr lang="zh-CN" altLang="en-US" sz="2000" b="1" dirty="0">
                <a:solidFill>
                  <a:srgbClr val="080808"/>
                </a:solidFill>
                <a:ea typeface="宋体" panose="02010600030101010101" pitchFamily="2" charset="-122"/>
              </a:rPr>
              <a:t>动物畸形</a:t>
            </a:r>
            <a:r>
              <a:rPr lang="en-US" altLang="zh-CN">
                <a:ea typeface="宋体" panose="02010600030101010101" pitchFamily="2" charset="-122"/>
              </a:rPr>
              <a:t> </a:t>
            </a:r>
          </a:p>
        </p:txBody>
      </p:sp>
      <p:pic>
        <p:nvPicPr>
          <p:cNvPr id="78853" name="图片 78852" descr="200903100922339746"/>
          <p:cNvPicPr>
            <a:picLocks noChangeAspect="1"/>
          </p:cNvPicPr>
          <p:nvPr/>
        </p:nvPicPr>
        <p:blipFill>
          <a:blip r:embed="rId3"/>
          <a:stretch>
            <a:fillRect/>
          </a:stretch>
        </p:blipFill>
        <p:spPr>
          <a:xfrm>
            <a:off x="4689475" y="979805"/>
            <a:ext cx="3200400" cy="2400300"/>
          </a:xfrm>
          <a:prstGeom prst="rect">
            <a:avLst/>
          </a:prstGeom>
          <a:noFill/>
          <a:ln w="9525">
            <a:noFill/>
          </a:ln>
        </p:spPr>
      </p:pic>
      <p:pic>
        <p:nvPicPr>
          <p:cNvPr id="78854" name="图片 78853" descr="ca1349540923dd54b415524bd109b3de9c8248ab_副本"/>
          <p:cNvPicPr>
            <a:picLocks noChangeAspect="1"/>
          </p:cNvPicPr>
          <p:nvPr/>
        </p:nvPicPr>
        <p:blipFill>
          <a:blip r:embed="rId4"/>
          <a:stretch>
            <a:fillRect/>
          </a:stretch>
        </p:blipFill>
        <p:spPr>
          <a:xfrm>
            <a:off x="916940" y="945515"/>
            <a:ext cx="3143250" cy="2434829"/>
          </a:xfrm>
          <a:prstGeom prst="rect">
            <a:avLst/>
          </a:prstGeom>
          <a:noFill/>
          <a:ln w="9525">
            <a:noFill/>
          </a:ln>
        </p:spPr>
      </p:pic>
      <p:sp>
        <p:nvSpPr>
          <p:cNvPr id="78855" name="矩形 78854"/>
          <p:cNvSpPr/>
          <p:nvPr/>
        </p:nvSpPr>
        <p:spPr>
          <a:xfrm>
            <a:off x="4689475" y="3546475"/>
            <a:ext cx="3112135" cy="628650"/>
          </a:xfrm>
          <a:prstGeom prst="rect">
            <a:avLst/>
          </a:prstGeom>
          <a:noFill/>
          <a:ln w="9525">
            <a:noFill/>
          </a:ln>
        </p:spPr>
        <p:txBody>
          <a:bodyPr/>
          <a:lstStyle>
            <a:lvl1pPr marL="342900" indent="-342900" algn="l" rtl="0" fontAlgn="base">
              <a:spcBef>
                <a:spcPct val="20000"/>
              </a:spcBef>
              <a:spcAft>
                <a:spcPct val="0"/>
              </a:spcAft>
              <a:buChar char="•"/>
              <a:defRPr sz="3200">
                <a:latin typeface="+mn-lt"/>
                <a:ea typeface="+mn-ea"/>
                <a:cs typeface="+mn-cs"/>
              </a:defRPr>
            </a:lvl1pPr>
            <a:lvl2pPr marL="742950" indent="-285750" algn="l" rtl="0" fontAlgn="base">
              <a:spcBef>
                <a:spcPct val="20000"/>
              </a:spcBef>
              <a:spcAft>
                <a:spcPct val="0"/>
              </a:spcAft>
              <a:buChar char="–"/>
              <a:defRPr sz="2800">
                <a:latin typeface="+mn-lt"/>
              </a:defRPr>
            </a:lvl2pPr>
            <a:lvl3pPr marL="1143000" indent="-228600" algn="l" rtl="0" fontAlgn="base">
              <a:spcBef>
                <a:spcPct val="20000"/>
              </a:spcBef>
              <a:spcAft>
                <a:spcPct val="0"/>
              </a:spcAft>
              <a:buChar char="•"/>
              <a:defRPr sz="2400">
                <a:latin typeface="+mn-lt"/>
              </a:defRPr>
            </a:lvl3pPr>
            <a:lvl4pPr marL="1600200" indent="-228600" algn="l" rtl="0" fontAlgn="base">
              <a:spcBef>
                <a:spcPct val="20000"/>
              </a:spcBef>
              <a:spcAft>
                <a:spcPct val="0"/>
              </a:spcAft>
              <a:buChar char="–"/>
              <a:defRPr sz="2000">
                <a:latin typeface="+mn-lt"/>
              </a:defRPr>
            </a:lvl4pPr>
            <a:lvl5pPr marL="2057400" indent="-228600" algn="l" rtl="0" fontAlgn="base">
              <a:spcBef>
                <a:spcPct val="20000"/>
              </a:spcBef>
              <a:spcAft>
                <a:spcPct val="0"/>
              </a:spcAft>
              <a:buChar char="»"/>
              <a:defRPr sz="2000">
                <a:latin typeface="+mn-lt"/>
              </a:defRPr>
            </a:lvl5pPr>
          </a:lstStyle>
          <a:p>
            <a:pPr marL="0" lvl="0" indent="0" algn="ctr">
              <a:lnSpc>
                <a:spcPct val="90000"/>
              </a:lnSpc>
              <a:spcBef>
                <a:spcPts val="0"/>
              </a:spcBef>
              <a:buNone/>
            </a:pPr>
            <a:r>
              <a:rPr lang="zh-CN" altLang="en-US" sz="2000" b="1" dirty="0">
                <a:solidFill>
                  <a:srgbClr val="080808"/>
                </a:solidFill>
                <a:ea typeface="宋体" panose="02010600030101010101" pitchFamily="2" charset="-122"/>
              </a:rPr>
              <a:t>噪音污染以及化学污染会使鲸变聋</a:t>
            </a:r>
            <a:r>
              <a:rPr lang="zh-CN" altLang="en-US" sz="2000" b="1" dirty="0">
                <a:ea typeface="宋体" panose="02010600030101010101" pitchFamily="2" charset="-122"/>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标题 78849"/>
          <p:cNvSpPr>
            <a:spLocks noGrp="1"/>
          </p:cNvSpPr>
          <p:nvPr>
            <p:ph type="title"/>
          </p:nvPr>
        </p:nvSpPr>
        <p:spPr/>
        <p:txBody>
          <a:bodyPr anchor="ctr"/>
          <a:lstStyle/>
          <a:p>
            <a:pPr marL="342900" indent="-342900" algn="l">
              <a:buFont typeface="Wingdings" panose="05000000000000000000" charset="0"/>
              <a:buChar char="n"/>
            </a:pPr>
            <a:r>
              <a:rPr lang="zh-CN" altLang="en-US" sz="2000" b="1" dirty="0">
                <a:ea typeface="黑体" pitchFamily="49" charset="-122"/>
              </a:rPr>
              <a:t>污水对人类的影响</a:t>
            </a:r>
          </a:p>
        </p:txBody>
      </p:sp>
      <p:sp>
        <p:nvSpPr>
          <p:cNvPr id="89091" name="文本占位符 89090"/>
          <p:cNvSpPr>
            <a:spLocks noGrp="1"/>
          </p:cNvSpPr>
          <p:nvPr>
            <p:ph type="body" idx="1"/>
          </p:nvPr>
        </p:nvSpPr>
        <p:spPr>
          <a:xfrm>
            <a:off x="312420" y="505460"/>
            <a:ext cx="4572000" cy="3555365"/>
          </a:xfrm>
        </p:spPr>
        <p:txBody>
          <a:bodyPr/>
          <a:lstStyle/>
          <a:p>
            <a:pPr>
              <a:lnSpc>
                <a:spcPct val="90000"/>
              </a:lnSpc>
              <a:buNone/>
            </a:pPr>
            <a:r>
              <a:rPr lang="zh-CN" altLang="en-US" sz="2800" dirty="0">
                <a:solidFill>
                  <a:srgbClr val="080808"/>
                </a:solidFill>
                <a:ea typeface="宋体" panose="02010600030101010101" pitchFamily="2" charset="-122"/>
              </a:rPr>
              <a:t>     </a:t>
            </a:r>
            <a:endParaRPr lang="zh-CN" altLang="en-US" sz="2000" b="1" dirty="0">
              <a:solidFill>
                <a:srgbClr val="080808"/>
              </a:solidFill>
              <a:ea typeface="宋体" panose="02010600030101010101" pitchFamily="2" charset="-122"/>
            </a:endParaRPr>
          </a:p>
          <a:p>
            <a:pPr lvl="1" fontAlgn="auto">
              <a:lnSpc>
                <a:spcPct val="150000"/>
              </a:lnSpc>
              <a:spcBef>
                <a:spcPts val="0"/>
              </a:spcBef>
              <a:buFont typeface="Wingdings" panose="05000000000000000000" charset="0"/>
              <a:buChar char="Ø"/>
            </a:pPr>
            <a:r>
              <a:rPr lang="zh-CN" altLang="en-US" sz="1800" b="1" dirty="0">
                <a:solidFill>
                  <a:srgbClr val="080808"/>
                </a:solidFill>
                <a:ea typeface="宋体" panose="02010600030101010101" pitchFamily="2" charset="-122"/>
              </a:rPr>
              <a:t>通过水中致病生物而引起的传播蔓延；</a:t>
            </a:r>
          </a:p>
          <a:p>
            <a:pPr lvl="1" fontAlgn="auto">
              <a:lnSpc>
                <a:spcPct val="150000"/>
              </a:lnSpc>
              <a:spcBef>
                <a:spcPts val="0"/>
              </a:spcBef>
              <a:buFont typeface="Wingdings" panose="05000000000000000000" charset="0"/>
              <a:buChar char="Ø"/>
            </a:pPr>
            <a:r>
              <a:rPr lang="zh-CN" altLang="en-US" sz="1800" b="1" dirty="0">
                <a:solidFill>
                  <a:srgbClr val="080808"/>
                </a:solidFill>
                <a:ea typeface="宋体" panose="02010600030101010101" pitchFamily="2" charset="-122"/>
              </a:rPr>
              <a:t>水中含有有毒物质引起的中毒</a:t>
            </a:r>
            <a:r>
              <a:rPr lang="en-US" altLang="zh-CN" sz="1800" b="1" dirty="0">
                <a:solidFill>
                  <a:srgbClr val="080808"/>
                </a:solidFill>
                <a:ea typeface="宋体" panose="02010600030101010101" pitchFamily="2" charset="-122"/>
              </a:rPr>
              <a:t>;</a:t>
            </a:r>
            <a:endParaRPr lang="zh-CN" altLang="en-US" sz="1800" b="1" dirty="0">
              <a:solidFill>
                <a:srgbClr val="080808"/>
              </a:solidFill>
              <a:ea typeface="宋体" panose="02010600030101010101" pitchFamily="2" charset="-122"/>
            </a:endParaRPr>
          </a:p>
          <a:p>
            <a:pPr lvl="1" fontAlgn="auto">
              <a:lnSpc>
                <a:spcPct val="150000"/>
              </a:lnSpc>
              <a:spcBef>
                <a:spcPts val="0"/>
              </a:spcBef>
              <a:buFont typeface="Wingdings" panose="05000000000000000000" charset="0"/>
              <a:buChar char="Ø"/>
            </a:pPr>
            <a:r>
              <a:rPr lang="zh-CN" altLang="en-US" sz="1800" b="1" dirty="0">
                <a:solidFill>
                  <a:srgbClr val="080808"/>
                </a:solidFill>
                <a:ea typeface="宋体" panose="02010600030101010101" pitchFamily="2" charset="-122"/>
              </a:rPr>
              <a:t>生物富集作用又叫生物浓缩，是指生物体通过对环境中某些元素或难以分解的化合物的积累，使这些物质在生物体内的浓度超过环境中浓度的现象 。</a:t>
            </a:r>
          </a:p>
        </p:txBody>
      </p:sp>
      <p:pic>
        <p:nvPicPr>
          <p:cNvPr id="89093" name="图片 89092" descr="18321225636380703"/>
          <p:cNvPicPr>
            <a:picLocks noChangeAspect="1"/>
          </p:cNvPicPr>
          <p:nvPr/>
        </p:nvPicPr>
        <p:blipFill>
          <a:blip r:embed="rId3"/>
          <a:stretch>
            <a:fillRect/>
          </a:stretch>
        </p:blipFill>
        <p:spPr>
          <a:xfrm>
            <a:off x="4884420" y="879475"/>
            <a:ext cx="4038600" cy="3384550"/>
          </a:xfrm>
          <a:prstGeom prst="rect">
            <a:avLst/>
          </a:prstGeom>
          <a:noFill/>
          <a:ln w="9525">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标题 78849"/>
          <p:cNvSpPr>
            <a:spLocks noGrp="1"/>
          </p:cNvSpPr>
          <p:nvPr>
            <p:ph type="title"/>
          </p:nvPr>
        </p:nvSpPr>
        <p:spPr/>
        <p:txBody>
          <a:bodyPr anchor="ctr"/>
          <a:lstStyle/>
          <a:p>
            <a:pPr marL="342900" indent="-342900" algn="l">
              <a:buFont typeface="Wingdings" panose="05000000000000000000" charset="0"/>
              <a:buChar char="n"/>
            </a:pPr>
            <a:r>
              <a:rPr lang="zh-CN" altLang="en-US" sz="2000" b="1" dirty="0">
                <a:ea typeface="黑体" pitchFamily="49" charset="-122"/>
              </a:rPr>
              <a:t>污水对人类的影响</a:t>
            </a:r>
          </a:p>
        </p:txBody>
      </p:sp>
      <p:sp>
        <p:nvSpPr>
          <p:cNvPr id="89091" name="文本占位符 89090"/>
          <p:cNvSpPr>
            <a:spLocks noGrp="1"/>
          </p:cNvSpPr>
          <p:nvPr>
            <p:ph type="body" idx="1"/>
          </p:nvPr>
        </p:nvSpPr>
        <p:spPr>
          <a:xfrm>
            <a:off x="312420" y="505460"/>
            <a:ext cx="4572000" cy="3555365"/>
          </a:xfrm>
        </p:spPr>
        <p:txBody>
          <a:bodyPr/>
          <a:lstStyle/>
          <a:p>
            <a:pPr>
              <a:lnSpc>
                <a:spcPct val="90000"/>
              </a:lnSpc>
              <a:buNone/>
            </a:pPr>
            <a:r>
              <a:rPr lang="zh-CN" altLang="en-US" sz="2800" dirty="0">
                <a:solidFill>
                  <a:srgbClr val="080808"/>
                </a:solidFill>
                <a:ea typeface="宋体" panose="02010600030101010101" pitchFamily="2" charset="-122"/>
              </a:rPr>
              <a:t>     </a:t>
            </a:r>
            <a:endParaRPr lang="zh-CN" altLang="en-US" sz="2000" b="1" dirty="0">
              <a:solidFill>
                <a:srgbClr val="080808"/>
              </a:solidFill>
              <a:ea typeface="宋体" panose="02010600030101010101" pitchFamily="2" charset="-122"/>
            </a:endParaRPr>
          </a:p>
          <a:p>
            <a:pPr lvl="1" fontAlgn="auto">
              <a:lnSpc>
                <a:spcPct val="150000"/>
              </a:lnSpc>
              <a:spcBef>
                <a:spcPts val="0"/>
              </a:spcBef>
              <a:buFont typeface="Wingdings" panose="05000000000000000000" charset="0"/>
              <a:buChar char="Ø"/>
            </a:pPr>
            <a:endParaRPr lang="zh-CN" altLang="en-US" sz="1800" b="1" dirty="0">
              <a:solidFill>
                <a:srgbClr val="080808"/>
              </a:solidFill>
              <a:ea typeface="宋体" panose="02010600030101010101" pitchFamily="2" charset="-122"/>
            </a:endParaRPr>
          </a:p>
        </p:txBody>
      </p:sp>
      <p:sp>
        <p:nvSpPr>
          <p:cNvPr id="91139" name="文本占位符 91138"/>
          <p:cNvSpPr>
            <a:spLocks noGrp="1"/>
          </p:cNvSpPr>
          <p:nvPr/>
        </p:nvSpPr>
        <p:spPr>
          <a:xfrm>
            <a:off x="4495800" y="3769360"/>
            <a:ext cx="4191000" cy="1905000"/>
          </a:xfrm>
          <a:prstGeom prst="rect">
            <a:avLst/>
          </a:prstGeom>
          <a:noFill/>
          <a:ln w="9525">
            <a:noFill/>
          </a:ln>
        </p:spPr>
        <p:txBody>
          <a:bodyPr/>
          <a:lstStyle>
            <a:lvl1pPr marL="342900" indent="-342900" algn="l" rtl="0" fontAlgn="base">
              <a:spcBef>
                <a:spcPct val="20000"/>
              </a:spcBef>
              <a:spcAft>
                <a:spcPct val="0"/>
              </a:spcAft>
              <a:buChar char="•"/>
              <a:defRPr sz="3200">
                <a:latin typeface="+mn-lt"/>
                <a:ea typeface="+mn-ea"/>
                <a:cs typeface="+mn-cs"/>
              </a:defRPr>
            </a:lvl1pPr>
            <a:lvl2pPr marL="742950" indent="-285750" algn="l" rtl="0" fontAlgn="base">
              <a:spcBef>
                <a:spcPct val="20000"/>
              </a:spcBef>
              <a:spcAft>
                <a:spcPct val="0"/>
              </a:spcAft>
              <a:buChar char="–"/>
              <a:defRPr sz="2800">
                <a:latin typeface="+mn-lt"/>
              </a:defRPr>
            </a:lvl2pPr>
            <a:lvl3pPr marL="1143000" indent="-228600" algn="l" rtl="0" fontAlgn="base">
              <a:spcBef>
                <a:spcPct val="20000"/>
              </a:spcBef>
              <a:spcAft>
                <a:spcPct val="0"/>
              </a:spcAft>
              <a:buChar char="•"/>
              <a:defRPr sz="2400">
                <a:latin typeface="+mn-lt"/>
              </a:defRPr>
            </a:lvl3pPr>
            <a:lvl4pPr marL="1600200" indent="-228600" algn="l" rtl="0" fontAlgn="base">
              <a:spcBef>
                <a:spcPct val="20000"/>
              </a:spcBef>
              <a:spcAft>
                <a:spcPct val="0"/>
              </a:spcAft>
              <a:buChar char="–"/>
              <a:defRPr sz="2000">
                <a:latin typeface="+mn-lt"/>
              </a:defRPr>
            </a:lvl4pPr>
            <a:lvl5pPr marL="2057400" indent="-228600" algn="l" rtl="0" fontAlgn="base">
              <a:spcBef>
                <a:spcPct val="20000"/>
              </a:spcBef>
              <a:spcAft>
                <a:spcPct val="0"/>
              </a:spcAft>
              <a:buChar char="»"/>
              <a:defRPr sz="2000">
                <a:latin typeface="+mn-lt"/>
              </a:defRPr>
            </a:lvl5pPr>
            <a:lvl6pPr marL="2514600" indent="-228600" algn="l" rtl="0" fontAlgn="base">
              <a:spcBef>
                <a:spcPct val="20000"/>
              </a:spcBef>
              <a:spcAft>
                <a:spcPct val="0"/>
              </a:spcAft>
              <a:buChar char="»"/>
              <a:defRPr sz="2000">
                <a:latin typeface="+mn-lt"/>
              </a:defRPr>
            </a:lvl6pPr>
            <a:lvl7pPr marL="2971800" indent="-228600" algn="l" rtl="0" fontAlgn="base">
              <a:spcBef>
                <a:spcPct val="20000"/>
              </a:spcBef>
              <a:spcAft>
                <a:spcPct val="0"/>
              </a:spcAft>
              <a:buChar char="»"/>
              <a:defRPr sz="2000">
                <a:latin typeface="+mn-lt"/>
              </a:defRPr>
            </a:lvl7pPr>
            <a:lvl8pPr marL="3429000" indent="-228600" algn="l" rtl="0" fontAlgn="base">
              <a:spcBef>
                <a:spcPct val="20000"/>
              </a:spcBef>
              <a:spcAft>
                <a:spcPct val="0"/>
              </a:spcAft>
              <a:buChar char="»"/>
              <a:defRPr sz="2000">
                <a:latin typeface="+mn-lt"/>
              </a:defRPr>
            </a:lvl8pPr>
            <a:lvl9pPr marL="3886200" indent="-228600" algn="l" rtl="0" fontAlgn="base">
              <a:spcBef>
                <a:spcPct val="20000"/>
              </a:spcBef>
              <a:spcAft>
                <a:spcPct val="0"/>
              </a:spcAft>
              <a:buChar char="»"/>
              <a:defRPr sz="2000">
                <a:latin typeface="+mn-lt"/>
              </a:defRPr>
            </a:lvl9pPr>
          </a:lstStyle>
          <a:p>
            <a:pPr>
              <a:lnSpc>
                <a:spcPct val="90000"/>
              </a:lnSpc>
              <a:buNone/>
            </a:pPr>
            <a:r>
              <a:rPr lang="en-US" altLang="zh-CN" b="1">
                <a:solidFill>
                  <a:srgbClr val="080808"/>
                </a:solidFill>
                <a:latin typeface="Times New Roman" panose="02020603050405020304" pitchFamily="18" charset="0"/>
                <a:ea typeface="宋体" panose="02010600030101010101" pitchFamily="2" charset="-122"/>
              </a:rPr>
              <a:t>       </a:t>
            </a:r>
            <a:endParaRPr lang="zh-CN" altLang="en-US" sz="20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sp>
        <p:nvSpPr>
          <p:cNvPr id="91142" name="矩形 91141"/>
          <p:cNvSpPr/>
          <p:nvPr/>
        </p:nvSpPr>
        <p:spPr>
          <a:xfrm>
            <a:off x="802005" y="1238250"/>
            <a:ext cx="7884795" cy="2667000"/>
          </a:xfrm>
          <a:prstGeom prst="rect">
            <a:avLst/>
          </a:prstGeom>
          <a:noFill/>
          <a:ln w="9525">
            <a:noFill/>
          </a:ln>
        </p:spPr>
        <p:txBody>
          <a:bodyPr/>
          <a:lstStyle>
            <a:lvl1pPr marL="342900" indent="-342900" algn="l" rtl="0" fontAlgn="base">
              <a:spcBef>
                <a:spcPct val="20000"/>
              </a:spcBef>
              <a:spcAft>
                <a:spcPct val="0"/>
              </a:spcAft>
              <a:buChar char="•"/>
              <a:defRPr sz="3200">
                <a:latin typeface="+mn-lt"/>
                <a:ea typeface="+mn-ea"/>
                <a:cs typeface="+mn-cs"/>
              </a:defRPr>
            </a:lvl1pPr>
            <a:lvl2pPr marL="742950" indent="-285750" algn="l" rtl="0" fontAlgn="base">
              <a:spcBef>
                <a:spcPct val="20000"/>
              </a:spcBef>
              <a:spcAft>
                <a:spcPct val="0"/>
              </a:spcAft>
              <a:buChar char="–"/>
              <a:defRPr sz="2800">
                <a:latin typeface="+mn-lt"/>
              </a:defRPr>
            </a:lvl2pPr>
            <a:lvl3pPr marL="1143000" indent="-228600" algn="l" rtl="0" fontAlgn="base">
              <a:spcBef>
                <a:spcPct val="20000"/>
              </a:spcBef>
              <a:spcAft>
                <a:spcPct val="0"/>
              </a:spcAft>
              <a:buChar char="•"/>
              <a:defRPr sz="2400">
                <a:latin typeface="+mn-lt"/>
              </a:defRPr>
            </a:lvl3pPr>
            <a:lvl4pPr marL="1600200" indent="-228600" algn="l" rtl="0" fontAlgn="base">
              <a:spcBef>
                <a:spcPct val="20000"/>
              </a:spcBef>
              <a:spcAft>
                <a:spcPct val="0"/>
              </a:spcAft>
              <a:buChar char="–"/>
              <a:defRPr sz="2000">
                <a:latin typeface="+mn-lt"/>
              </a:defRPr>
            </a:lvl4pPr>
            <a:lvl5pPr marL="2057400" indent="-228600" algn="l" rtl="0" fontAlgn="base">
              <a:spcBef>
                <a:spcPct val="20000"/>
              </a:spcBef>
              <a:spcAft>
                <a:spcPct val="0"/>
              </a:spcAft>
              <a:buChar char="»"/>
              <a:defRPr sz="2000">
                <a:latin typeface="+mn-lt"/>
              </a:defRPr>
            </a:lvl5pPr>
          </a:lstStyle>
          <a:p>
            <a:pPr marL="0" lvl="0" indent="0">
              <a:lnSpc>
                <a:spcPct val="150000"/>
              </a:lnSpc>
              <a:spcBef>
                <a:spcPts val="0"/>
              </a:spcBef>
              <a:buNone/>
            </a:pPr>
            <a:r>
              <a:rPr lang="en-US" altLang="zh-CN" sz="2000" b="1">
                <a:solidFill>
                  <a:srgbClr val="080808"/>
                </a:solidFill>
                <a:latin typeface="宋体" panose="02010600030101010101" pitchFamily="2" charset="-122"/>
                <a:ea typeface="宋体" panose="02010600030101010101" pitchFamily="2" charset="-122"/>
                <a:cs typeface="宋体" panose="02010600030101010101" pitchFamily="2" charset="-122"/>
              </a:rPr>
              <a:t>1953</a:t>
            </a:r>
            <a:r>
              <a:rPr lang="zh-CN" altLang="en-US" sz="2000" b="1" dirty="0">
                <a:solidFill>
                  <a:srgbClr val="080808"/>
                </a:solidFill>
                <a:latin typeface="宋体" panose="02010600030101010101" pitchFamily="2" charset="-122"/>
                <a:ea typeface="宋体" panose="02010600030101010101" pitchFamily="2" charset="-122"/>
                <a:cs typeface="宋体" panose="02010600030101010101" pitchFamily="2" charset="-122"/>
              </a:rPr>
              <a:t>年～</a:t>
            </a:r>
            <a:r>
              <a:rPr lang="en-US" altLang="zh-CN" sz="2000" b="1">
                <a:solidFill>
                  <a:srgbClr val="080808"/>
                </a:solidFill>
                <a:latin typeface="宋体" panose="02010600030101010101" pitchFamily="2" charset="-122"/>
                <a:ea typeface="宋体" panose="02010600030101010101" pitchFamily="2" charset="-122"/>
                <a:cs typeface="宋体" panose="02010600030101010101" pitchFamily="2" charset="-122"/>
              </a:rPr>
              <a:t>1956</a:t>
            </a:r>
            <a:r>
              <a:rPr lang="zh-CN" altLang="en-US" sz="2000" b="1" dirty="0">
                <a:solidFill>
                  <a:srgbClr val="080808"/>
                </a:solidFill>
                <a:latin typeface="宋体" panose="02010600030101010101" pitchFamily="2" charset="-122"/>
                <a:ea typeface="宋体" panose="02010600030101010101" pitchFamily="2" charset="-122"/>
                <a:cs typeface="宋体" panose="02010600030101010101" pitchFamily="2" charset="-122"/>
              </a:rPr>
              <a:t>年发生在日本熊本县水俣市的“水俣病事件”。汞中毒者</a:t>
            </a:r>
            <a:r>
              <a:rPr lang="en-US" altLang="zh-CN" sz="2000" b="1">
                <a:solidFill>
                  <a:srgbClr val="080808"/>
                </a:solidFill>
                <a:latin typeface="宋体" panose="02010600030101010101" pitchFamily="2" charset="-122"/>
                <a:ea typeface="宋体" panose="02010600030101010101" pitchFamily="2" charset="-122"/>
                <a:cs typeface="宋体" panose="02010600030101010101" pitchFamily="2" charset="-122"/>
              </a:rPr>
              <a:t>283</a:t>
            </a:r>
            <a:r>
              <a:rPr lang="zh-CN" altLang="en-US" sz="2000" b="1" dirty="0">
                <a:solidFill>
                  <a:srgbClr val="080808"/>
                </a:solidFill>
                <a:latin typeface="宋体" panose="02010600030101010101" pitchFamily="2" charset="-122"/>
                <a:ea typeface="宋体" panose="02010600030101010101" pitchFamily="2" charset="-122"/>
                <a:cs typeface="宋体" panose="02010600030101010101" pitchFamily="2" charset="-122"/>
              </a:rPr>
              <a:t>人，其中</a:t>
            </a:r>
            <a:r>
              <a:rPr lang="en-US" altLang="zh-CN" sz="2000" b="1">
                <a:solidFill>
                  <a:srgbClr val="080808"/>
                </a:solidFill>
                <a:latin typeface="宋体" panose="02010600030101010101" pitchFamily="2" charset="-122"/>
                <a:ea typeface="宋体" panose="02010600030101010101" pitchFamily="2" charset="-122"/>
                <a:cs typeface="宋体" panose="02010600030101010101" pitchFamily="2" charset="-122"/>
              </a:rPr>
              <a:t>60</a:t>
            </a:r>
            <a:r>
              <a:rPr lang="zh-CN" altLang="en-US" sz="2000" b="1" dirty="0">
                <a:solidFill>
                  <a:srgbClr val="080808"/>
                </a:solidFill>
                <a:latin typeface="宋体" panose="02010600030101010101" pitchFamily="2" charset="-122"/>
                <a:ea typeface="宋体" panose="02010600030101010101" pitchFamily="2" charset="-122"/>
                <a:cs typeface="宋体" panose="02010600030101010101" pitchFamily="2" charset="-122"/>
              </a:rPr>
              <a:t>人死亡。</a:t>
            </a:r>
          </a:p>
        </p:txBody>
      </p:sp>
      <p:grpSp>
        <p:nvGrpSpPr>
          <p:cNvPr id="2" name="组合 1"/>
          <p:cNvGrpSpPr/>
          <p:nvPr/>
        </p:nvGrpSpPr>
        <p:grpSpPr>
          <a:xfrm>
            <a:off x="807720" y="1230630"/>
            <a:ext cx="7735570" cy="2971800"/>
            <a:chOff x="1272" y="1938"/>
            <a:chExt cx="12182" cy="4680"/>
          </a:xfrm>
        </p:grpSpPr>
        <p:pic>
          <p:nvPicPr>
            <p:cNvPr id="91141" name="图片 91140" descr="01300000098342123596856465648"/>
            <p:cNvPicPr>
              <a:picLocks noChangeAspect="1"/>
            </p:cNvPicPr>
            <p:nvPr/>
          </p:nvPicPr>
          <p:blipFill>
            <a:blip r:embed="rId3"/>
            <a:stretch>
              <a:fillRect/>
            </a:stretch>
          </p:blipFill>
          <p:spPr>
            <a:xfrm>
              <a:off x="1272" y="1950"/>
              <a:ext cx="6421" cy="4668"/>
            </a:xfrm>
            <a:prstGeom prst="rect">
              <a:avLst/>
            </a:prstGeom>
            <a:noFill/>
            <a:ln w="9525">
              <a:noFill/>
            </a:ln>
          </p:spPr>
        </p:pic>
        <p:pic>
          <p:nvPicPr>
            <p:cNvPr id="91140" name="图片 91139" descr="u=1742784150,1878983097&amp;fm=21&amp;gp=0"/>
            <p:cNvPicPr>
              <a:picLocks noChangeAspect="1"/>
            </p:cNvPicPr>
            <p:nvPr/>
          </p:nvPicPr>
          <p:blipFill>
            <a:blip r:embed="rId4"/>
            <a:stretch>
              <a:fillRect/>
            </a:stretch>
          </p:blipFill>
          <p:spPr>
            <a:xfrm>
              <a:off x="7694" y="1938"/>
              <a:ext cx="5760" cy="4680"/>
            </a:xfrm>
            <a:prstGeom prst="rect">
              <a:avLst/>
            </a:prstGeom>
            <a:noFill/>
            <a:ln w="9525">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31115" y="160184"/>
            <a:ext cx="4535488" cy="583565"/>
          </a:xfrm>
          <a:prstGeom prst="rect">
            <a:avLst/>
          </a:prstGeom>
          <a:noFill/>
        </p:spPr>
        <p:txBody>
          <a:bodyPr wrap="square" rtlCol="0">
            <a:spAutoFit/>
          </a:bodyPr>
          <a:lstStyle/>
          <a:p>
            <a:r>
              <a:rPr lang="zh-CN" altLang="zh-CN"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二、大气污染</a:t>
            </a:r>
          </a:p>
        </p:txBody>
      </p:sp>
      <p:sp>
        <p:nvSpPr>
          <p:cNvPr id="7" name="文本框 6"/>
          <p:cNvSpPr txBox="1"/>
          <p:nvPr/>
        </p:nvSpPr>
        <p:spPr>
          <a:xfrm>
            <a:off x="372110" y="1242060"/>
            <a:ext cx="8046085" cy="3230245"/>
          </a:xfrm>
          <a:prstGeom prst="rect">
            <a:avLst/>
          </a:prstGeom>
          <a:noFill/>
        </p:spPr>
        <p:txBody>
          <a:bodyPr wrap="square" rtlCol="0">
            <a:spAutoFit/>
          </a:bodyPr>
          <a:lstStyle/>
          <a:p>
            <a:pPr marL="1257300" lvl="2" indent="-342900" fontAlgn="auto">
              <a:lnSpc>
                <a:spcPct val="200000"/>
              </a:lnSpc>
              <a:buFont typeface="Wingdings" panose="05000000000000000000" charset="0"/>
              <a:buChar char="Ø"/>
            </a:pPr>
            <a:r>
              <a:rPr lang="zh-CN" altLang="en-US" sz="2400" b="1" dirty="0">
                <a:solidFill>
                  <a:schemeClr val="tx1"/>
                </a:solidFill>
                <a:latin typeface="Arial" panose="020B0604020202020204" pitchFamily="34" charset="0"/>
                <a:sym typeface="+mn-ea"/>
              </a:rPr>
              <a:t>酸雨</a:t>
            </a:r>
          </a:p>
          <a:p>
            <a:pPr marL="1257300" lvl="2" indent="-342900" fontAlgn="auto">
              <a:lnSpc>
                <a:spcPct val="200000"/>
              </a:lnSpc>
              <a:buFont typeface="Wingdings" panose="05000000000000000000" charset="0"/>
              <a:buChar char="Ø"/>
            </a:pPr>
            <a:r>
              <a:rPr lang="zh-CN" altLang="en-US" sz="2400" b="1" dirty="0">
                <a:solidFill>
                  <a:schemeClr val="tx1"/>
                </a:solidFill>
                <a:latin typeface="Arial" panose="020B0604020202020204" pitchFamily="34" charset="0"/>
                <a:sym typeface="+mn-ea"/>
              </a:rPr>
              <a:t>光化学烟雾</a:t>
            </a:r>
          </a:p>
          <a:p>
            <a:pPr marL="1257300" lvl="2" indent="-342900" fontAlgn="auto">
              <a:lnSpc>
                <a:spcPct val="200000"/>
              </a:lnSpc>
              <a:buFont typeface="Wingdings" panose="05000000000000000000" charset="0"/>
              <a:buChar char="Ø"/>
            </a:pPr>
            <a:r>
              <a:rPr lang="zh-CN" altLang="en-US" sz="2400" b="1" dirty="0">
                <a:solidFill>
                  <a:schemeClr val="tx1"/>
                </a:solidFill>
                <a:latin typeface="Arial" panose="020B0604020202020204" pitchFamily="34" charset="0"/>
                <a:sym typeface="+mn-ea"/>
              </a:rPr>
              <a:t>温室效应</a:t>
            </a:r>
            <a:endParaRPr lang="zh-CN" altLang="en-US" sz="2400" b="1">
              <a:solidFill>
                <a:schemeClr val="tx1"/>
              </a:solidFill>
            </a:endParaRPr>
          </a:p>
          <a:p>
            <a:pPr marL="342900" indent="-342900">
              <a:buFont typeface="Wingdings" panose="05000000000000000000" charset="0"/>
              <a:buChar char="Ø"/>
            </a:pPr>
            <a:endParaRPr lang="zh-CN" altLang="en-US" sz="2000" b="1">
              <a:solidFill>
                <a:schemeClr val="tx1"/>
              </a:solidFill>
            </a:endParaRPr>
          </a:p>
          <a:p>
            <a:pPr marL="342900" indent="-342900">
              <a:buFont typeface="Wingdings" panose="05000000000000000000" charset="0"/>
              <a:buChar char="Ø"/>
            </a:pPr>
            <a:endParaRPr lang="zh-CN" altLang="en-US" sz="2000" b="1">
              <a:solidFill>
                <a:schemeClr val="tx1"/>
              </a:solidFill>
            </a:endParaRPr>
          </a:p>
          <a:p>
            <a:pPr marL="342900" indent="-342900">
              <a:buFont typeface="Wingdings" panose="05000000000000000000" charset="0"/>
              <a:buChar char="Ø"/>
            </a:pPr>
            <a:endParaRPr lang="zh-CN" altLang="en-US" sz="2000" b="1">
              <a:solidFill>
                <a:schemeClr val="tx1"/>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600" advTm="0">
        <p14:prism isInverted="1"/>
      </p:transition>
    </mc:Choice>
    <mc:Fallback>
      <p:transition spd="slow" advTm="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31115" y="160184"/>
            <a:ext cx="4535488" cy="583565"/>
          </a:xfrm>
          <a:prstGeom prst="rect">
            <a:avLst/>
          </a:prstGeom>
          <a:noFill/>
        </p:spPr>
        <p:txBody>
          <a:bodyPr wrap="square" rtlCol="0">
            <a:spAutoFit/>
          </a:bodyPr>
          <a:lstStyle/>
          <a:p>
            <a:r>
              <a:rPr lang="zh-CN" altLang="zh-CN"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二、大气污染</a:t>
            </a:r>
          </a:p>
        </p:txBody>
      </p:sp>
      <p:sp>
        <p:nvSpPr>
          <p:cNvPr id="3" name="文本框 2"/>
          <p:cNvSpPr txBox="1"/>
          <p:nvPr/>
        </p:nvSpPr>
        <p:spPr>
          <a:xfrm>
            <a:off x="283845" y="1115695"/>
            <a:ext cx="1480185" cy="398780"/>
          </a:xfrm>
          <a:prstGeom prst="rect">
            <a:avLst/>
          </a:prstGeom>
          <a:noFill/>
        </p:spPr>
        <p:txBody>
          <a:bodyPr wrap="square" rtlCol="0">
            <a:spAutoFit/>
          </a:bodyPr>
          <a:lstStyle/>
          <a:p>
            <a:pPr marL="285750" indent="-285750">
              <a:buFont typeface="Wingdings" panose="05000000000000000000" charset="0"/>
              <a:buChar char="n"/>
            </a:pPr>
            <a:r>
              <a:rPr lang="zh-CN" altLang="en-US" sz="2000" b="1"/>
              <a:t>酸雨</a:t>
            </a:r>
          </a:p>
        </p:txBody>
      </p:sp>
      <p:sp>
        <p:nvSpPr>
          <p:cNvPr id="6" name="文本框 5"/>
          <p:cNvSpPr txBox="1"/>
          <p:nvPr/>
        </p:nvSpPr>
        <p:spPr>
          <a:xfrm>
            <a:off x="564515" y="1611630"/>
            <a:ext cx="7839075" cy="2091690"/>
          </a:xfrm>
          <a:prstGeom prst="rect">
            <a:avLst/>
          </a:prstGeom>
          <a:noFill/>
        </p:spPr>
        <p:txBody>
          <a:bodyPr wrap="square" rtlCol="0">
            <a:spAutoFit/>
          </a:bodyPr>
          <a:lstStyle/>
          <a:p>
            <a:pPr marL="342900" indent="-342900" fontAlgn="auto">
              <a:lnSpc>
                <a:spcPct val="150000"/>
              </a:lnSpc>
              <a:buFont typeface="Wingdings" panose="05000000000000000000" charset="0"/>
              <a:buChar char="Ø"/>
            </a:pPr>
            <a:r>
              <a:rPr lang="zh-CN" altLang="en-US" sz="2000" b="1"/>
              <a:t>成因</a:t>
            </a:r>
            <a:endParaRPr lang="zh-CN" altLang="en-US" sz="2000"/>
          </a:p>
          <a:p>
            <a:pPr lvl="1" fontAlgn="auto">
              <a:lnSpc>
                <a:spcPct val="150000"/>
              </a:lnSpc>
            </a:pPr>
            <a:r>
              <a:rPr lang="zh-CN" altLang="en-US" sz="2000" b="1" dirty="0" smtClean="0">
                <a:ln>
                  <a:noFill/>
                </a:ln>
                <a:effectLst/>
                <a:latin typeface="Times New Roman" panose="02020603050405020304" pitchFamily="18" charset="0"/>
                <a:ea typeface="宋体" panose="02010600030101010101" pitchFamily="2" charset="-122"/>
                <a:cs typeface="Times New Roman" panose="02020603050405020304" pitchFamily="18" charset="0"/>
                <a:sym typeface="+mn-ea"/>
              </a:rPr>
              <a:t>燃烧煤、石油、天然气排放</a:t>
            </a:r>
            <a:r>
              <a:rPr lang="zh-CN" altLang="en-US" sz="2000" b="1" dirty="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二氧化硫和氮氧化合物等酸性气</a:t>
            </a:r>
            <a:r>
              <a:rPr lang="zh-CN" altLang="en-US" sz="2000" b="1" dirty="0" smtClean="0">
                <a:ln>
                  <a:noFill/>
                </a:ln>
                <a:effectLst/>
                <a:latin typeface="Times New Roman" panose="02020603050405020304" pitchFamily="18" charset="0"/>
                <a:ea typeface="宋体" panose="02010600030101010101" pitchFamily="2" charset="-122"/>
                <a:cs typeface="Times New Roman" panose="02020603050405020304" pitchFamily="18" charset="0"/>
                <a:sym typeface="+mn-ea"/>
              </a:rPr>
              <a:t>体。</a:t>
            </a:r>
            <a:endPar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p>
            <a:pPr lvl="1" fontAlgn="auto">
              <a:lnSpc>
                <a:spcPct val="150000"/>
              </a:lnSpc>
            </a:pPr>
            <a:endParaRPr lang="zh-CN" altLang="en-US" sz="2000"/>
          </a:p>
          <a:p>
            <a:endParaRPr lang="zh-CN" altLang="en-US" sz="2000"/>
          </a:p>
          <a:p>
            <a:endParaRPr lang="zh-CN" altLang="en-US" sz="2000"/>
          </a:p>
        </p:txBody>
      </p:sp>
      <p:sp>
        <p:nvSpPr>
          <p:cNvPr id="7" name="文本框 6"/>
          <p:cNvSpPr txBox="1"/>
          <p:nvPr/>
        </p:nvSpPr>
        <p:spPr>
          <a:xfrm>
            <a:off x="564515" y="2613660"/>
            <a:ext cx="8046085" cy="3169285"/>
          </a:xfrm>
          <a:prstGeom prst="rect">
            <a:avLst/>
          </a:prstGeom>
          <a:noFill/>
        </p:spPr>
        <p:txBody>
          <a:bodyPr wrap="square" rtlCol="0">
            <a:spAutoFit/>
          </a:bodyPr>
          <a:lstStyle/>
          <a:p>
            <a:pPr marL="342900" indent="-342900" fontAlgn="auto">
              <a:lnSpc>
                <a:spcPct val="150000"/>
              </a:lnSpc>
              <a:buFont typeface="Wingdings" panose="05000000000000000000" charset="0"/>
              <a:buChar char="Ø"/>
            </a:pPr>
            <a:r>
              <a:rPr lang="zh-CN" altLang="en-US" sz="2000" b="1">
                <a:solidFill>
                  <a:schemeClr val="tx1"/>
                </a:solidFill>
              </a:rPr>
              <a:t>形成过程</a:t>
            </a:r>
          </a:p>
          <a:p>
            <a:pPr lvl="1" indent="0" fontAlgn="auto">
              <a:lnSpc>
                <a:spcPct val="150000"/>
              </a:lnSpc>
              <a:buNone/>
            </a:pPr>
            <a:r>
              <a:rPr lang="zh-CN" altLang="en-US" sz="2000" b="1" dirty="0">
                <a:solidFill>
                  <a:schemeClr val="tx1"/>
                </a:solidFill>
                <a:latin typeface="Arial" panose="020B0604020202020204" pitchFamily="34" charset="0"/>
                <a:sym typeface="+mn-ea"/>
              </a:rPr>
              <a:t>二氧化硫和氮氧化合物随着大气上升遇到水滴转化成硫酸或亚硫酸，随凝结核增大而降落，降水</a:t>
            </a:r>
            <a:r>
              <a:rPr lang="en-US" altLang="zh-CN" sz="2000" b="1" dirty="0">
                <a:solidFill>
                  <a:schemeClr val="tx1"/>
                </a:solidFill>
                <a:latin typeface="Arial" panose="020B0604020202020204" pitchFamily="34" charset="0"/>
                <a:sym typeface="+mn-ea"/>
              </a:rPr>
              <a:t>pH</a:t>
            </a:r>
            <a:r>
              <a:rPr lang="zh-CN" altLang="en-US" sz="2000" b="1" dirty="0">
                <a:solidFill>
                  <a:schemeClr val="tx1"/>
                </a:solidFill>
                <a:latin typeface="Arial" panose="020B0604020202020204" pitchFamily="34" charset="0"/>
                <a:sym typeface="+mn-ea"/>
              </a:rPr>
              <a:t>值小于</a:t>
            </a:r>
            <a:r>
              <a:rPr lang="en-US" altLang="zh-CN" sz="2000" b="1" dirty="0">
                <a:solidFill>
                  <a:schemeClr val="tx1"/>
                </a:solidFill>
                <a:latin typeface="Arial" panose="020B0604020202020204" pitchFamily="34" charset="0"/>
                <a:sym typeface="+mn-ea"/>
              </a:rPr>
              <a:t>5.6</a:t>
            </a:r>
            <a:r>
              <a:rPr lang="zh-CN" altLang="en-US" sz="2000" b="1" dirty="0">
                <a:solidFill>
                  <a:schemeClr val="tx1"/>
                </a:solidFill>
                <a:latin typeface="Arial" panose="020B0604020202020204" pitchFamily="34" charset="0"/>
                <a:sym typeface="+mn-ea"/>
              </a:rPr>
              <a:t>，就形成酸雨。</a:t>
            </a:r>
            <a:endParaRPr lang="zh-CN" altLang="en-US" sz="2000" b="1" dirty="0">
              <a:solidFill>
                <a:schemeClr val="tx1"/>
              </a:solidFill>
              <a:latin typeface="Arial" panose="020B0604020202020204" pitchFamily="34" charset="0"/>
            </a:endParaRPr>
          </a:p>
          <a:p>
            <a:pPr indent="0" fontAlgn="auto">
              <a:lnSpc>
                <a:spcPct val="150000"/>
              </a:lnSpc>
              <a:buNone/>
            </a:pPr>
            <a:endParaRPr lang="zh-CN" altLang="en-US" sz="2000" b="1">
              <a:solidFill>
                <a:schemeClr val="tx1"/>
              </a:solidFill>
            </a:endParaRPr>
          </a:p>
          <a:p>
            <a:pPr marL="342900" indent="-342900">
              <a:buFont typeface="Wingdings" panose="05000000000000000000" charset="0"/>
              <a:buChar char="Ø"/>
            </a:pPr>
            <a:endParaRPr lang="zh-CN" altLang="en-US" sz="2000" b="1">
              <a:solidFill>
                <a:schemeClr val="tx1"/>
              </a:solidFill>
            </a:endParaRPr>
          </a:p>
          <a:p>
            <a:pPr marL="342900" indent="-342900">
              <a:buFont typeface="Wingdings" panose="05000000000000000000" charset="0"/>
              <a:buChar char="Ø"/>
            </a:pPr>
            <a:endParaRPr lang="zh-CN" altLang="en-US" sz="2000" b="1">
              <a:solidFill>
                <a:schemeClr val="tx1"/>
              </a:solidFill>
            </a:endParaRPr>
          </a:p>
          <a:p>
            <a:pPr marL="342900" indent="-342900">
              <a:buFont typeface="Wingdings" panose="05000000000000000000" charset="0"/>
              <a:buChar char="Ø"/>
            </a:pPr>
            <a:endParaRPr lang="zh-CN" altLang="en-US" sz="2000" b="1">
              <a:solidFill>
                <a:schemeClr val="tx1"/>
              </a:solidFill>
            </a:endParaRPr>
          </a:p>
          <a:p>
            <a:pPr marL="342900" indent="-342900">
              <a:buFont typeface="Wingdings" panose="05000000000000000000" charset="0"/>
              <a:buChar char="Ø"/>
            </a:pPr>
            <a:endParaRPr lang="zh-CN" altLang="en-US" sz="2000" b="1">
              <a:solidFill>
                <a:schemeClr val="tx1"/>
              </a:solidFill>
            </a:endParaRPr>
          </a:p>
        </p:txBody>
      </p:sp>
      <p:pic>
        <p:nvPicPr>
          <p:cNvPr id="66563" name="图片 66562" descr="20066213113738"/>
          <p:cNvPicPr>
            <a:picLocks noChangeAspect="1"/>
          </p:cNvPicPr>
          <p:nvPr/>
        </p:nvPicPr>
        <p:blipFill>
          <a:blip r:embed="rId2"/>
          <a:stretch>
            <a:fillRect/>
          </a:stretch>
        </p:blipFill>
        <p:spPr>
          <a:xfrm>
            <a:off x="31115" y="909320"/>
            <a:ext cx="9077325" cy="440372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xmlns=""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66563"/>
                                        </p:tgtEl>
                                        <p:attrNameLst>
                                          <p:attrName>style.visibility</p:attrName>
                                        </p:attrNameLst>
                                      </p:cBhvr>
                                      <p:to>
                                        <p:strVal val="visible"/>
                                      </p:to>
                                    </p:set>
                                    <p:anim calcmode="lin" valueType="num">
                                      <p:cBhvr>
                                        <p:cTn id="7" dur="500" fill="hold"/>
                                        <p:tgtEl>
                                          <p:spTgt spid="66563"/>
                                        </p:tgtEl>
                                        <p:attrNameLst>
                                          <p:attrName>ppt_w</p:attrName>
                                        </p:attrNameLst>
                                      </p:cBhvr>
                                      <p:tavLst>
                                        <p:tav tm="0">
                                          <p:val>
                                            <p:fltVal val="0"/>
                                          </p:val>
                                        </p:tav>
                                        <p:tav tm="100000">
                                          <p:val>
                                            <p:strVal val="#ppt_w"/>
                                          </p:val>
                                        </p:tav>
                                      </p:tavLst>
                                    </p:anim>
                                    <p:anim calcmode="lin" valueType="num">
                                      <p:cBhvr>
                                        <p:cTn id="8" dur="500" fill="hold"/>
                                        <p:tgtEl>
                                          <p:spTgt spid="6656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6255" y="448945"/>
            <a:ext cx="7390765" cy="5262245"/>
          </a:xfrm>
          <a:prstGeom prst="rect">
            <a:avLst/>
          </a:prstGeom>
          <a:noFill/>
        </p:spPr>
        <p:txBody>
          <a:bodyPr wrap="square" rtlCol="0">
            <a:spAutoFit/>
          </a:bodyPr>
          <a:lstStyle/>
          <a:p>
            <a:pPr marL="342900" indent="-342900" fontAlgn="auto">
              <a:lnSpc>
                <a:spcPct val="150000"/>
              </a:lnSpc>
              <a:buFont typeface="Wingdings" panose="05000000000000000000" charset="0"/>
              <a:buChar char="n"/>
            </a:pPr>
            <a:r>
              <a:rPr lang="zh-CN" altLang="en-US" sz="2000" b="1"/>
              <a:t>酸雨的危害</a:t>
            </a:r>
            <a:endParaRPr lang="zh-CN" altLang="en-US" b="1" dirty="0">
              <a:latin typeface="Arial" panose="020B0604020202020204" pitchFamily="34" charset="0"/>
              <a:sym typeface="+mn-ea"/>
            </a:endParaRPr>
          </a:p>
          <a:p>
            <a:pPr marL="571500" indent="-285750" fontAlgn="auto">
              <a:lnSpc>
                <a:spcPct val="150000"/>
              </a:lnSpc>
              <a:buFont typeface="Wingdings" panose="05000000000000000000" charset="0"/>
              <a:buChar char="Ø"/>
            </a:pPr>
            <a:r>
              <a:rPr lang="zh-CN" altLang="en-US" b="1" dirty="0">
                <a:latin typeface="Arial" panose="020B0604020202020204" pitchFamily="34" charset="0"/>
                <a:sym typeface="+mn-ea"/>
              </a:rPr>
              <a:t>水生生态：使河湖水</a:t>
            </a:r>
            <a:r>
              <a:rPr lang="zh-CN" altLang="en-US" b="1" dirty="0">
                <a:solidFill>
                  <a:srgbClr val="FF0000"/>
                </a:solidFill>
                <a:latin typeface="Arial" panose="020B0604020202020204" pitchFamily="34" charset="0"/>
                <a:sym typeface="+mn-ea"/>
              </a:rPr>
              <a:t>酸化</a:t>
            </a:r>
            <a:r>
              <a:rPr lang="zh-CN" altLang="en-US" b="1" dirty="0">
                <a:latin typeface="Arial" panose="020B0604020202020204" pitchFamily="34" charset="0"/>
                <a:sym typeface="+mn-ea"/>
              </a:rPr>
              <a:t>，影响鱼类生长繁殖，乃至大量死亡；</a:t>
            </a:r>
            <a:endParaRPr lang="zh-CN" altLang="en-US" b="1" dirty="0">
              <a:latin typeface="Arial" panose="020B0604020202020204" pitchFamily="34" charset="0"/>
            </a:endParaRPr>
          </a:p>
          <a:p>
            <a:pPr marL="571500" indent="-285750" fontAlgn="auto">
              <a:lnSpc>
                <a:spcPct val="150000"/>
              </a:lnSpc>
              <a:buFont typeface="Wingdings" panose="05000000000000000000" charset="0"/>
              <a:buChar char="Ø"/>
            </a:pPr>
            <a:r>
              <a:rPr lang="zh-CN" altLang="en-US" b="1" dirty="0">
                <a:latin typeface="Arial" panose="020B0604020202020204" pitchFamily="34" charset="0"/>
                <a:sym typeface="+mn-ea"/>
              </a:rPr>
              <a:t>土壤生态：使土壤</a:t>
            </a:r>
            <a:r>
              <a:rPr lang="zh-CN" altLang="en-US" b="1" dirty="0">
                <a:solidFill>
                  <a:srgbClr val="FF0000"/>
                </a:solidFill>
                <a:latin typeface="Arial" panose="020B0604020202020204" pitchFamily="34" charset="0"/>
                <a:sym typeface="+mn-ea"/>
              </a:rPr>
              <a:t>酸化</a:t>
            </a:r>
            <a:r>
              <a:rPr lang="zh-CN" altLang="en-US" b="1" dirty="0">
                <a:latin typeface="Arial" panose="020B0604020202020204" pitchFamily="34" charset="0"/>
                <a:sym typeface="+mn-ea"/>
              </a:rPr>
              <a:t>，造成</a:t>
            </a:r>
            <a:r>
              <a:rPr lang="zh-CN" altLang="en-US" b="1" dirty="0">
                <a:solidFill>
                  <a:srgbClr val="FF0000"/>
                </a:solidFill>
                <a:latin typeface="Arial" panose="020B0604020202020204" pitchFamily="34" charset="0"/>
                <a:sym typeface="+mn-ea"/>
              </a:rPr>
              <a:t>养分淋失</a:t>
            </a:r>
            <a:r>
              <a:rPr lang="zh-CN" altLang="en-US" b="1" dirty="0">
                <a:latin typeface="Arial" panose="020B0604020202020204" pitchFamily="34" charset="0"/>
                <a:sym typeface="+mn-ea"/>
              </a:rPr>
              <a:t>，影响微生物的活性，使</a:t>
            </a:r>
            <a:r>
              <a:rPr lang="zh-CN" altLang="en-US" b="1" dirty="0">
                <a:solidFill>
                  <a:srgbClr val="FF0000"/>
                </a:solidFill>
                <a:latin typeface="Arial" panose="020B0604020202020204" pitchFamily="34" charset="0"/>
                <a:sym typeface="+mn-ea"/>
              </a:rPr>
              <a:t>土壤肥力降低，导致农作物减产</a:t>
            </a:r>
            <a:r>
              <a:rPr lang="zh-CN" altLang="en-US" b="1" dirty="0">
                <a:latin typeface="Arial" panose="020B0604020202020204" pitchFamily="34" charset="0"/>
                <a:sym typeface="+mn-ea"/>
              </a:rPr>
              <a:t>；</a:t>
            </a:r>
            <a:endParaRPr lang="zh-CN" altLang="en-US" b="1" dirty="0">
              <a:latin typeface="Arial" panose="020B0604020202020204" pitchFamily="34" charset="0"/>
            </a:endParaRPr>
          </a:p>
          <a:p>
            <a:pPr marL="571500" indent="-285750" fontAlgn="auto">
              <a:lnSpc>
                <a:spcPct val="150000"/>
              </a:lnSpc>
              <a:buFont typeface="Wingdings" panose="05000000000000000000" charset="0"/>
              <a:buChar char="Ø"/>
            </a:pPr>
            <a:r>
              <a:rPr lang="zh-CN" altLang="en-US" b="1" dirty="0">
                <a:latin typeface="Arial" panose="020B0604020202020204" pitchFamily="34" charset="0"/>
                <a:sym typeface="+mn-ea"/>
              </a:rPr>
              <a:t>植物生长：</a:t>
            </a:r>
            <a:r>
              <a:rPr lang="zh-CN" altLang="en-US" b="1" dirty="0">
                <a:solidFill>
                  <a:srgbClr val="FF0000"/>
                </a:solidFill>
                <a:latin typeface="Arial" panose="020B0604020202020204" pitchFamily="34" charset="0"/>
                <a:sym typeface="+mn-ea"/>
              </a:rPr>
              <a:t>腐蚀</a:t>
            </a:r>
            <a:r>
              <a:rPr lang="zh-CN" altLang="en-US" b="1" dirty="0">
                <a:latin typeface="Arial" panose="020B0604020202020204" pitchFamily="34" charset="0"/>
                <a:sym typeface="+mn-ea"/>
              </a:rPr>
              <a:t>树叶，使光合作用受阻，影响森林生长，林木成片死亡；</a:t>
            </a:r>
            <a:endParaRPr lang="zh-CN" altLang="en-US" b="1" dirty="0">
              <a:latin typeface="Arial" panose="020B0604020202020204" pitchFamily="34" charset="0"/>
            </a:endParaRPr>
          </a:p>
          <a:p>
            <a:pPr marL="571500" indent="-285750" fontAlgn="auto">
              <a:lnSpc>
                <a:spcPct val="150000"/>
              </a:lnSpc>
              <a:buFont typeface="Wingdings" panose="05000000000000000000" charset="0"/>
              <a:buChar char="Ø"/>
            </a:pPr>
            <a:r>
              <a:rPr lang="zh-CN" altLang="en-US" b="1" dirty="0">
                <a:latin typeface="Arial" panose="020B0604020202020204" pitchFamily="34" charset="0"/>
                <a:sym typeface="+mn-ea"/>
              </a:rPr>
              <a:t>建筑物：</a:t>
            </a:r>
            <a:r>
              <a:rPr lang="zh-CN" altLang="en-US" b="1" dirty="0">
                <a:solidFill>
                  <a:srgbClr val="FF0000"/>
                </a:solidFill>
                <a:latin typeface="Arial" panose="020B0604020202020204" pitchFamily="34" charset="0"/>
                <a:sym typeface="+mn-ea"/>
              </a:rPr>
              <a:t>腐蚀</a:t>
            </a:r>
            <a:r>
              <a:rPr lang="zh-CN" altLang="en-US" b="1" dirty="0">
                <a:latin typeface="Arial" panose="020B0604020202020204" pitchFamily="34" charset="0"/>
                <a:sym typeface="+mn-ea"/>
              </a:rPr>
              <a:t>石材、钢材，造成建筑物、铁轨、桥梁和文物古迹的损坏。</a:t>
            </a:r>
            <a:endParaRPr lang="zh-CN" altLang="en-US"/>
          </a:p>
          <a:p>
            <a:pPr marL="571500" indent="-285750" fontAlgn="auto">
              <a:lnSpc>
                <a:spcPct val="150000"/>
              </a:lnSpc>
              <a:buFont typeface="Wingdings" panose="05000000000000000000" charset="0"/>
              <a:buChar char="Ø"/>
            </a:pPr>
            <a:endParaRPr lang="zh-CN" altLang="en-US"/>
          </a:p>
          <a:p>
            <a:pPr marL="285750" indent="-285750">
              <a:buNone/>
            </a:pPr>
            <a:endParaRPr lang="zh-CN" altLang="en-US"/>
          </a:p>
          <a:p>
            <a:endParaRPr lang="zh-CN" altLang="en-US"/>
          </a:p>
          <a:p>
            <a:endParaRPr lang="zh-CN" altLang="en-US"/>
          </a:p>
          <a:p>
            <a:endParaRPr lang="zh-CN" altLang="en-US"/>
          </a:p>
          <a:p>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46100" y="160655"/>
            <a:ext cx="8196580" cy="4984750"/>
          </a:xfrm>
          <a:prstGeom prst="rect">
            <a:avLst/>
          </a:prstGeom>
          <a:noFill/>
        </p:spPr>
        <p:txBody>
          <a:bodyPr wrap="square" rtlCol="0">
            <a:spAutoFit/>
          </a:bodyPr>
          <a:lstStyle/>
          <a:p>
            <a:pPr marL="342900" indent="-342900" fontAlgn="auto">
              <a:lnSpc>
                <a:spcPct val="150000"/>
              </a:lnSpc>
              <a:buFont typeface="Wingdings" panose="05000000000000000000" charset="0"/>
              <a:buChar char="n"/>
            </a:pPr>
            <a:r>
              <a:rPr lang="zh-CN" altLang="en-US" sz="2000" b="1">
                <a:sym typeface="+mn-ea"/>
              </a:rPr>
              <a:t>光化学烟雾</a:t>
            </a:r>
            <a:endParaRPr lang="zh-CN" altLang="en-US" b="1" dirty="0">
              <a:latin typeface="Arial" panose="020B0604020202020204" pitchFamily="34" charset="0"/>
              <a:sym typeface="+mn-ea"/>
            </a:endParaRPr>
          </a:p>
          <a:p>
            <a:pPr marL="285750" lvl="0" indent="-285750" fontAlgn="auto">
              <a:lnSpc>
                <a:spcPct val="150000"/>
              </a:lnSpc>
              <a:buFont typeface="Wingdings" panose="05000000000000000000" charset="0"/>
              <a:buChar char="Ø"/>
            </a:pPr>
            <a:r>
              <a:rPr lang="zh-CN" altLang="en-US" b="1" dirty="0" smtClean="0">
                <a:ln>
                  <a:noFill/>
                </a:ln>
                <a:effectLst/>
                <a:latin typeface="Times New Roman" panose="02020603050405020304" pitchFamily="18" charset="0"/>
                <a:ea typeface="宋体" panose="02010600030101010101" pitchFamily="2" charset="-122"/>
                <a:cs typeface="Times New Roman" panose="02020603050405020304" pitchFamily="18" charset="0"/>
                <a:sym typeface="+mn-ea"/>
              </a:rPr>
              <a:t> 成因</a:t>
            </a:r>
          </a:p>
          <a:p>
            <a:pPr lvl="1" indent="0" fontAlgn="auto">
              <a:lnSpc>
                <a:spcPct val="150000"/>
              </a:lnSpc>
            </a:pPr>
            <a:r>
              <a:rPr lang="zh-CN" altLang="en-US" b="1" dirty="0" smtClean="0">
                <a:ln>
                  <a:noFill/>
                </a:ln>
                <a:effectLst/>
                <a:latin typeface="Times New Roman" panose="02020603050405020304" pitchFamily="18" charset="0"/>
                <a:ea typeface="宋体" panose="02010600030101010101" pitchFamily="2" charset="-122"/>
                <a:cs typeface="Times New Roman" panose="02020603050405020304" pitchFamily="18" charset="0"/>
                <a:sym typeface="+mn-ea"/>
              </a:rPr>
              <a:t>排入大气的</a:t>
            </a:r>
            <a:r>
              <a:rPr lang="zh-CN" altLang="en-US" b="1" dirty="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氮氧化合物</a:t>
            </a:r>
            <a:r>
              <a:rPr lang="zh-CN" altLang="en-US" b="1" dirty="0" smtClean="0">
                <a:ln>
                  <a:noFill/>
                </a:ln>
                <a:effectLst/>
                <a:latin typeface="Times New Roman" panose="02020603050405020304" pitchFamily="18" charset="0"/>
                <a:ea typeface="宋体" panose="02010600030101010101" pitchFamily="2" charset="-122"/>
                <a:cs typeface="Times New Roman" panose="02020603050405020304" pitchFamily="18" charset="0"/>
                <a:sym typeface="+mn-ea"/>
              </a:rPr>
              <a:t>和</a:t>
            </a:r>
            <a:r>
              <a:rPr lang="zh-CN" altLang="en-US" b="1" dirty="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碳氢化合物</a:t>
            </a:r>
            <a:r>
              <a:rPr lang="zh-CN" altLang="en-US" b="1" dirty="0" smtClean="0">
                <a:ln>
                  <a:noFill/>
                </a:ln>
                <a:effectLst/>
                <a:latin typeface="Times New Roman" panose="02020603050405020304" pitchFamily="18" charset="0"/>
                <a:ea typeface="宋体" panose="02010600030101010101" pitchFamily="2" charset="-122"/>
                <a:cs typeface="Times New Roman" panose="02020603050405020304" pitchFamily="18" charset="0"/>
                <a:sym typeface="+mn-ea"/>
              </a:rPr>
              <a:t>等，受太阳</a:t>
            </a:r>
            <a:r>
              <a:rPr lang="zh-CN" altLang="en-US" b="1" dirty="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紫外线</a:t>
            </a:r>
            <a:r>
              <a:rPr lang="zh-CN" altLang="en-US" b="1" dirty="0" smtClean="0">
                <a:ln>
                  <a:noFill/>
                </a:ln>
                <a:effectLst/>
                <a:latin typeface="Times New Roman" panose="02020603050405020304" pitchFamily="18" charset="0"/>
                <a:ea typeface="宋体" panose="02010600030101010101" pitchFamily="2" charset="-122"/>
                <a:cs typeface="Times New Roman" panose="02020603050405020304" pitchFamily="18" charset="0"/>
                <a:sym typeface="+mn-ea"/>
              </a:rPr>
              <a:t>作用，产生刺激性的浅蓝色烟雾</a:t>
            </a:r>
            <a:endParaRPr lang="zh-CN" altLang="en-US"/>
          </a:p>
          <a:p>
            <a:pPr indent="-285750" fontAlgn="auto">
              <a:lnSpc>
                <a:spcPct val="150000"/>
              </a:lnSpc>
              <a:buFont typeface="Wingdings" panose="05000000000000000000" charset="0"/>
              <a:buChar char="Ø"/>
            </a:pPr>
            <a:r>
              <a:rPr lang="zh-CN" altLang="en-US" b="1" dirty="0" smtClean="0">
                <a:ln>
                  <a:noFill/>
                </a:ln>
                <a:effectLst/>
                <a:latin typeface="Times New Roman" panose="02020603050405020304" pitchFamily="18" charset="0"/>
                <a:ea typeface="宋体" panose="02010600030101010101" pitchFamily="2" charset="-122"/>
                <a:cs typeface="Times New Roman" panose="02020603050405020304" pitchFamily="18" charset="0"/>
              </a:rPr>
              <a:t>危害</a:t>
            </a:r>
          </a:p>
          <a:p>
            <a:pPr marL="742950" lvl="1" indent="-285750" fontAlgn="auto">
              <a:lnSpc>
                <a:spcPct val="150000"/>
              </a:lnSpc>
              <a:buNone/>
            </a:pPr>
            <a:r>
              <a:rPr lang="zh-CN" altLang="en-US" b="1" dirty="0" smtClean="0">
                <a:ln>
                  <a:noFill/>
                </a:ln>
                <a:effectLst/>
                <a:latin typeface="Times New Roman" panose="02020603050405020304" pitchFamily="18" charset="0"/>
                <a:ea typeface="宋体" panose="02010600030101010101" pitchFamily="2" charset="-122"/>
                <a:cs typeface="Times New Roman" panose="02020603050405020304" pitchFamily="18" charset="0"/>
                <a:sym typeface="+mn-ea"/>
              </a:rPr>
              <a:t>烟雾积聚不散，造成</a:t>
            </a:r>
            <a:r>
              <a:rPr lang="zh-CN" altLang="en-US" b="1" dirty="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大气污染，危害人体健康</a:t>
            </a:r>
          </a:p>
          <a:p>
            <a:pPr marL="285750" lvl="0" indent="-285750" fontAlgn="auto">
              <a:lnSpc>
                <a:spcPct val="150000"/>
              </a:lnSpc>
              <a:buFont typeface="Wingdings" panose="05000000000000000000" charset="0"/>
              <a:buChar char="Ø"/>
            </a:pPr>
            <a:r>
              <a:rPr lang="zh-CN" altLang="en-US" b="1" dirty="0" smtClean="0">
                <a:ln>
                  <a:noFill/>
                </a:ln>
                <a:effectLst/>
                <a:latin typeface="Times New Roman" panose="02020603050405020304" pitchFamily="18" charset="0"/>
                <a:ea typeface="宋体" panose="02010600030101010101" pitchFamily="2" charset="-122"/>
                <a:cs typeface="Times New Roman" panose="02020603050405020304" pitchFamily="18" charset="0"/>
                <a:sym typeface="+mn-ea"/>
              </a:rPr>
              <a:t>案例</a:t>
            </a:r>
          </a:p>
          <a:p>
            <a:pPr lvl="1" indent="0" fontAlgn="auto">
              <a:lnSpc>
                <a:spcPct val="150000"/>
              </a:lnSpc>
              <a:buNone/>
            </a:pPr>
            <a:r>
              <a:rPr lang="en-US" altLang="zh-CN" b="1">
                <a:sym typeface="+mn-ea"/>
              </a:rPr>
              <a:t>1943.9.1</a:t>
            </a:r>
            <a:r>
              <a:rPr lang="en-US" altLang="zh-CN" b="1">
                <a:latin typeface="Arial" panose="020B0604020202020204" pitchFamily="34" charset="0"/>
                <a:sym typeface="+mn-ea"/>
              </a:rPr>
              <a:t>—</a:t>
            </a:r>
            <a:r>
              <a:rPr lang="en-US" altLang="zh-CN" b="1" dirty="0">
                <a:sym typeface="+mn-ea"/>
              </a:rPr>
              <a:t>9.2</a:t>
            </a:r>
            <a:r>
              <a:rPr lang="zh-CN" altLang="en-US" b="1" dirty="0">
                <a:sym typeface="+mn-ea"/>
              </a:rPr>
              <a:t>，美国洛杉矶发生光化学烟雾污染事件。它的毒性很大，对人体有强烈的刺激作用，严重时会使人出现呼吸困难，视力衰退，手足抽搐等症。两天内</a:t>
            </a:r>
            <a:r>
              <a:rPr lang="en-US" altLang="zh-CN" b="1" dirty="0">
                <a:sym typeface="+mn-ea"/>
              </a:rPr>
              <a:t>400</a:t>
            </a:r>
            <a:r>
              <a:rPr lang="zh-CN" altLang="en-US" b="1" dirty="0">
                <a:sym typeface="+mn-ea"/>
              </a:rPr>
              <a:t>多名</a:t>
            </a:r>
            <a:r>
              <a:rPr lang="en-US" altLang="zh-CN" b="1" dirty="0">
                <a:sym typeface="+mn-ea"/>
              </a:rPr>
              <a:t>65</a:t>
            </a:r>
            <a:r>
              <a:rPr lang="zh-CN" altLang="en-US" b="1" dirty="0">
                <a:sym typeface="+mn-ea"/>
              </a:rPr>
              <a:t>岁以上老人的死亡</a:t>
            </a:r>
            <a:r>
              <a:rPr lang="zh-CN" altLang="en-US" dirty="0">
                <a:sym typeface="+mn-ea"/>
              </a:rPr>
              <a:t> 。</a:t>
            </a:r>
            <a:endParaRPr lang="zh-CN" altLang="en-US" dirty="0">
              <a:solidFill>
                <a:schemeClr val="tx1"/>
              </a:solidFill>
              <a:sym typeface="+mn-ea"/>
            </a:endParaRPr>
          </a:p>
          <a:p>
            <a:pPr lvl="0" indent="0" fontAlgn="auto">
              <a:lnSpc>
                <a:spcPct val="150000"/>
              </a:lnSpc>
              <a:buFont typeface="Wingdings" panose="05000000000000000000" charset="0"/>
              <a:buNone/>
            </a:pPr>
            <a:endParaRPr lang="zh-CN" altLang="en-US"/>
          </a:p>
          <a:p>
            <a:endParaRPr lang="zh-CN" altLang="en-US"/>
          </a:p>
        </p:txBody>
      </p:sp>
      <p:pic>
        <p:nvPicPr>
          <p:cNvPr id="79880" name="文本占位符 79879" descr="Image5939">
            <a:hlinkClick r:id="rId2"/>
          </p:cNvPr>
          <p:cNvPicPr>
            <a:picLocks noChangeAspect="1"/>
          </p:cNvPicPr>
          <p:nvPr/>
        </p:nvPicPr>
        <p:blipFill>
          <a:blip r:embed="rId3"/>
          <a:srcRect r="-130" b="84"/>
          <a:stretch>
            <a:fillRect/>
          </a:stretch>
        </p:blipFill>
        <p:spPr>
          <a:xfrm>
            <a:off x="66040" y="701675"/>
            <a:ext cx="8994140" cy="4371340"/>
          </a:xfrm>
          <a:prstGeom prst="rect">
            <a:avLst/>
          </a:prstGeom>
          <a:noFill/>
          <a:ln w="57150">
            <a:solidFill>
              <a:srgbClr val="FF0000"/>
            </a:solidFill>
            <a:miter/>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9880"/>
                                        </p:tgtEl>
                                        <p:attrNameLst>
                                          <p:attrName>style.visibility</p:attrName>
                                        </p:attrNameLst>
                                      </p:cBhvr>
                                      <p:to>
                                        <p:strVal val="visible"/>
                                      </p:to>
                                    </p:set>
                                    <p:animEffect transition="in" filter="blinds(horizontal)">
                                      <p:cBhvr>
                                        <p:cTn id="7" dur="500"/>
                                        <p:tgtEl>
                                          <p:spTgt spid="798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6255" y="448945"/>
            <a:ext cx="7390765" cy="4707890"/>
          </a:xfrm>
          <a:prstGeom prst="rect">
            <a:avLst/>
          </a:prstGeom>
          <a:noFill/>
        </p:spPr>
        <p:txBody>
          <a:bodyPr wrap="square" rtlCol="0">
            <a:spAutoFit/>
          </a:bodyPr>
          <a:lstStyle/>
          <a:p>
            <a:pPr marL="342900" indent="-342900" fontAlgn="auto">
              <a:lnSpc>
                <a:spcPct val="150000"/>
              </a:lnSpc>
              <a:buFont typeface="Wingdings" panose="05000000000000000000" charset="0"/>
              <a:buChar char="n"/>
            </a:pPr>
            <a:r>
              <a:rPr lang="zh-CN" altLang="en-US" sz="2000" b="1" dirty="0">
                <a:latin typeface="Arial" panose="020B0604020202020204" pitchFamily="34" charset="0"/>
                <a:sym typeface="+mn-ea"/>
              </a:rPr>
              <a:t>温室效应</a:t>
            </a:r>
            <a:endParaRPr lang="zh-CN" altLang="en-US" b="1" dirty="0">
              <a:latin typeface="Arial" panose="020B0604020202020204" pitchFamily="34" charset="0"/>
              <a:sym typeface="+mn-ea"/>
            </a:endParaRPr>
          </a:p>
          <a:p>
            <a:pPr marL="742950" lvl="1" indent="-285750" fontAlgn="auto">
              <a:lnSpc>
                <a:spcPct val="150000"/>
              </a:lnSpc>
              <a:buFont typeface="Wingdings" panose="05000000000000000000" charset="0"/>
              <a:buChar char="Ø"/>
            </a:pPr>
            <a:r>
              <a:rPr lang="zh-CN" altLang="en-US" b="1" dirty="0">
                <a:latin typeface="Arial" panose="020B0604020202020204" pitchFamily="34" charset="0"/>
                <a:sym typeface="+mn-ea"/>
              </a:rPr>
              <a:t>原因</a:t>
            </a:r>
          </a:p>
          <a:p>
            <a:pPr lvl="2" algn="just" fontAlgn="auto">
              <a:lnSpc>
                <a:spcPct val="150000"/>
              </a:lnSpc>
            </a:pPr>
            <a:r>
              <a:rPr lang="zh-CN" altLang="zh-CN"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温室效应主要是由于现代化工业社会过多燃烧煤炭、石油和天然气，这些燃料燃烧后放出大量的二氧化碳气体进入大气造成的。 </a:t>
            </a:r>
          </a:p>
          <a:p>
            <a:pPr marL="742950" lvl="1" indent="-285750" algn="just" fontAlgn="auto">
              <a:lnSpc>
                <a:spcPct val="150000"/>
              </a:lnSpc>
              <a:buFont typeface="Wingdings" panose="05000000000000000000" charset="0"/>
              <a:buChar char="Ø"/>
            </a:pPr>
            <a:r>
              <a:rPr lang="zh-CN" altLang="en-US" b="1"/>
              <a:t>危害</a:t>
            </a:r>
            <a:endParaRPr lang="zh-CN" altLang="en-US"/>
          </a:p>
          <a:p>
            <a:pPr lvl="2" fontAlgn="auto">
              <a:lnSpc>
                <a:spcPct val="150000"/>
              </a:lnSpc>
            </a:pPr>
            <a:r>
              <a:rPr lang="zh-CN" altLang="en-US" b="1" dirty="0">
                <a:sym typeface="+mn-ea"/>
              </a:rPr>
              <a:t>地球上的病虫害增加； </a:t>
            </a:r>
            <a:endParaRPr lang="zh-CN" altLang="en-US" b="1" dirty="0"/>
          </a:p>
          <a:p>
            <a:pPr lvl="2" fontAlgn="auto">
              <a:lnSpc>
                <a:spcPct val="150000"/>
              </a:lnSpc>
            </a:pPr>
            <a:r>
              <a:rPr lang="zh-CN" altLang="en-US" b="1" dirty="0">
                <a:sym typeface="+mn-ea"/>
              </a:rPr>
              <a:t>海平面上升；</a:t>
            </a:r>
          </a:p>
          <a:p>
            <a:pPr lvl="2" fontAlgn="auto">
              <a:lnSpc>
                <a:spcPct val="150000"/>
              </a:lnSpc>
            </a:pPr>
            <a:r>
              <a:rPr lang="zh-CN" altLang="en-US" b="1" dirty="0">
                <a:sym typeface="+mn-ea"/>
              </a:rPr>
              <a:t>气候反常，海洋风暴增多； </a:t>
            </a:r>
            <a:endParaRPr lang="zh-CN" altLang="en-US" b="1" dirty="0"/>
          </a:p>
          <a:p>
            <a:pPr lvl="2" fontAlgn="auto">
              <a:lnSpc>
                <a:spcPct val="150000"/>
              </a:lnSpc>
            </a:pPr>
            <a:r>
              <a:rPr lang="zh-CN" altLang="en-US" b="1" dirty="0">
                <a:sym typeface="+mn-ea"/>
              </a:rPr>
              <a:t>土地干旱，沙漠化面积增大</a:t>
            </a:r>
            <a:endParaRPr lang="zh-CN" altLang="en-US" b="1" dirty="0"/>
          </a:p>
          <a:p>
            <a:pPr lvl="2" fontAlgn="auto">
              <a:lnSpc>
                <a:spcPct val="150000"/>
              </a:lnSpc>
            </a:pPr>
            <a:endParaRPr lang="zh-CN" altLang="en-US"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40385" y="641350"/>
            <a:ext cx="7390765" cy="3046095"/>
          </a:xfrm>
          <a:prstGeom prst="rect">
            <a:avLst/>
          </a:prstGeom>
          <a:noFill/>
        </p:spPr>
        <p:txBody>
          <a:bodyPr wrap="square" rtlCol="0">
            <a:spAutoFit/>
          </a:bodyPr>
          <a:lstStyle/>
          <a:p>
            <a:pPr marL="342900" indent="-342900" fontAlgn="auto">
              <a:lnSpc>
                <a:spcPct val="150000"/>
              </a:lnSpc>
              <a:buFont typeface="Wingdings" panose="05000000000000000000" charset="0"/>
              <a:buChar char="n"/>
            </a:pPr>
            <a:r>
              <a:rPr lang="zh-CN" altLang="en-US" sz="2000" b="1" dirty="0">
                <a:latin typeface="Arial" panose="020B0604020202020204" pitchFamily="34" charset="0"/>
                <a:sym typeface="+mn-ea"/>
              </a:rPr>
              <a:t>温室效应</a:t>
            </a:r>
            <a:endParaRPr lang="zh-CN" altLang="en-US" b="1" dirty="0">
              <a:latin typeface="Arial" panose="020B0604020202020204" pitchFamily="34" charset="0"/>
              <a:sym typeface="+mn-ea"/>
            </a:endParaRPr>
          </a:p>
          <a:p>
            <a:pPr lvl="2" fontAlgn="auto">
              <a:lnSpc>
                <a:spcPct val="150000"/>
              </a:lnSpc>
            </a:pPr>
            <a:r>
              <a:rPr lang="zh-CN" altLang="en-US" b="1" dirty="0">
                <a:latin typeface="宋体" panose="02010600030101010101" pitchFamily="2" charset="-122"/>
                <a:ea typeface="宋体" panose="02010600030101010101" pitchFamily="2" charset="-122"/>
                <a:cs typeface="宋体" panose="02010600030101010101" pitchFamily="2" charset="-122"/>
                <a:sym typeface="+mn-ea"/>
              </a:rPr>
              <a:t>科学家预测：如果地球表面温度的升高按现在的速度继续发展，到</a:t>
            </a:r>
            <a:r>
              <a:rPr lang="en-US" altLang="zh-CN" b="1" dirty="0">
                <a:latin typeface="宋体" panose="02010600030101010101" pitchFamily="2" charset="-122"/>
                <a:ea typeface="宋体" panose="02010600030101010101" pitchFamily="2" charset="-122"/>
                <a:cs typeface="宋体" panose="02010600030101010101" pitchFamily="2" charset="-122"/>
                <a:sym typeface="+mn-ea"/>
              </a:rPr>
              <a:t>2050</a:t>
            </a:r>
            <a:r>
              <a:rPr lang="zh-CN" altLang="en-US" b="1" dirty="0">
                <a:latin typeface="宋体" panose="02010600030101010101" pitchFamily="2" charset="-122"/>
                <a:ea typeface="宋体" panose="02010600030101010101" pitchFamily="2" charset="-122"/>
                <a:cs typeface="宋体" panose="02010600030101010101" pitchFamily="2" charset="-122"/>
                <a:sym typeface="+mn-ea"/>
              </a:rPr>
              <a:t>年全球温度将上升</a:t>
            </a:r>
            <a:r>
              <a:rPr lang="en-US" altLang="zh-CN" b="1" dirty="0">
                <a:latin typeface="宋体" panose="02010600030101010101" pitchFamily="2" charset="-122"/>
                <a:ea typeface="宋体" panose="02010600030101010101" pitchFamily="2" charset="-122"/>
                <a:cs typeface="宋体" panose="02010600030101010101" pitchFamily="2" charset="-122"/>
                <a:sym typeface="+mn-ea"/>
              </a:rPr>
              <a:t>2</a:t>
            </a:r>
            <a:r>
              <a:rPr lang="zh-CN" altLang="en-US" b="1"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b="1" dirty="0">
                <a:latin typeface="宋体" panose="02010600030101010101" pitchFamily="2" charset="-122"/>
                <a:ea typeface="宋体" panose="02010600030101010101" pitchFamily="2" charset="-122"/>
                <a:cs typeface="宋体" panose="02010600030101010101" pitchFamily="2" charset="-122"/>
                <a:sym typeface="+mn-ea"/>
              </a:rPr>
              <a:t>4</a:t>
            </a:r>
            <a:r>
              <a:rPr lang="zh-CN" altLang="en-US" b="1" dirty="0">
                <a:latin typeface="宋体" panose="02010600030101010101" pitchFamily="2" charset="-122"/>
                <a:ea typeface="宋体" panose="02010600030101010101" pitchFamily="2" charset="-122"/>
                <a:cs typeface="宋体" panose="02010600030101010101" pitchFamily="2" charset="-122"/>
                <a:sym typeface="+mn-ea"/>
              </a:rPr>
              <a:t>摄氏度，南北极地冰山将大幅度融化，导致海平面大大上升，一些岛屿国家和沿海城市将淹于水中，其中包括几个著名的国际大城市：纽约，上海，东京和悉尼。 </a:t>
            </a:r>
            <a:br>
              <a:rPr lang="zh-CN" altLang="en-US" b="1" dirty="0">
                <a:latin typeface="宋体" panose="02010600030101010101" pitchFamily="2" charset="-122"/>
                <a:ea typeface="宋体" panose="02010600030101010101" pitchFamily="2" charset="-122"/>
                <a:cs typeface="宋体" panose="02010600030101010101" pitchFamily="2" charset="-122"/>
                <a:sym typeface="+mn-ea"/>
              </a:rPr>
            </a:br>
            <a:endParaRPr lang="zh-CN" altLang="en-US" b="1">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31115" y="160184"/>
            <a:ext cx="4535488" cy="583565"/>
          </a:xfrm>
          <a:prstGeom prst="rect">
            <a:avLst/>
          </a:prstGeom>
          <a:noFill/>
        </p:spPr>
        <p:txBody>
          <a:bodyPr wrap="square" rtlCol="0">
            <a:spAutoFit/>
          </a:bodyPr>
          <a:lstStyle/>
          <a:p>
            <a:r>
              <a:rPr lang="zh-CN" altLang="zh-CN"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三、土壤污染</a:t>
            </a:r>
          </a:p>
        </p:txBody>
      </p:sp>
      <p:sp>
        <p:nvSpPr>
          <p:cNvPr id="31745" name="Rectangle 2"/>
          <p:cNvSpPr>
            <a:spLocks noGrp="1"/>
          </p:cNvSpPr>
          <p:nvPr/>
        </p:nvSpPr>
        <p:spPr>
          <a:xfrm>
            <a:off x="454660" y="1049020"/>
            <a:ext cx="6477000" cy="4681855"/>
          </a:xfrm>
          <a:prstGeom prst="rect">
            <a:avLst/>
          </a:prstGeom>
          <a:noFill/>
          <a:ln w="9525">
            <a:noFill/>
          </a:ln>
        </p:spPr>
        <p:txBody>
          <a:bodyPr vert="horz" wrap="square" lIns="91440" tIns="45720" rIns="91440" bIns="45720" anchor="ctr"/>
          <a:lstStyle>
            <a:lvl1pPr algn="l" rtl="0" fontAlgn="base">
              <a:spcBef>
                <a:spcPct val="0"/>
              </a:spcBef>
              <a:spcAft>
                <a:spcPct val="0"/>
              </a:spcAft>
              <a:defRPr sz="4400" b="1">
                <a:solidFill>
                  <a:srgbClr val="FFFFFF"/>
                </a:solidFill>
                <a:latin typeface="+mj-lt"/>
                <a:ea typeface="+mj-ea"/>
                <a:cs typeface="+mj-cs"/>
              </a:defRPr>
            </a:lvl1pPr>
            <a:lvl2pPr algn="l" rtl="0" fontAlgn="base">
              <a:spcBef>
                <a:spcPct val="0"/>
              </a:spcBef>
              <a:spcAft>
                <a:spcPct val="0"/>
              </a:spcAft>
              <a:defRPr sz="4400" b="1">
                <a:solidFill>
                  <a:srgbClr val="FFFFFF"/>
                </a:solidFill>
                <a:latin typeface="Arial" panose="020B0604020202020204" pitchFamily="34" charset="0"/>
              </a:defRPr>
            </a:lvl2pPr>
            <a:lvl3pPr algn="l" rtl="0" fontAlgn="base">
              <a:spcBef>
                <a:spcPct val="0"/>
              </a:spcBef>
              <a:spcAft>
                <a:spcPct val="0"/>
              </a:spcAft>
              <a:defRPr sz="4400" b="1">
                <a:solidFill>
                  <a:srgbClr val="FFFFFF"/>
                </a:solidFill>
                <a:latin typeface="Arial" panose="020B0604020202020204" pitchFamily="34" charset="0"/>
              </a:defRPr>
            </a:lvl3pPr>
            <a:lvl4pPr algn="l" rtl="0" fontAlgn="base">
              <a:spcBef>
                <a:spcPct val="0"/>
              </a:spcBef>
              <a:spcAft>
                <a:spcPct val="0"/>
              </a:spcAft>
              <a:defRPr sz="4400" b="1">
                <a:solidFill>
                  <a:srgbClr val="FFFFFF"/>
                </a:solidFill>
                <a:latin typeface="Arial" panose="020B0604020202020204" pitchFamily="34" charset="0"/>
              </a:defRPr>
            </a:lvl4pPr>
            <a:lvl5pPr algn="l" rtl="0" fontAlgn="base">
              <a:spcBef>
                <a:spcPct val="0"/>
              </a:spcBef>
              <a:spcAft>
                <a:spcPct val="0"/>
              </a:spcAft>
              <a:defRPr sz="4400" b="1">
                <a:solidFill>
                  <a:srgbClr val="FFFFFF"/>
                </a:solidFill>
                <a:latin typeface="Arial" panose="020B0604020202020204" pitchFamily="34" charset="0"/>
              </a:defRPr>
            </a:lvl5pPr>
            <a:lvl6pPr marL="457200" algn="l" rtl="0" fontAlgn="base">
              <a:spcBef>
                <a:spcPct val="0"/>
              </a:spcBef>
              <a:spcAft>
                <a:spcPct val="0"/>
              </a:spcAft>
              <a:defRPr sz="4400" b="1">
                <a:solidFill>
                  <a:srgbClr val="FFFFFF"/>
                </a:solidFill>
                <a:latin typeface="Arial" panose="020B0604020202020204" pitchFamily="34" charset="0"/>
              </a:defRPr>
            </a:lvl6pPr>
            <a:lvl7pPr marL="914400" algn="l" rtl="0" fontAlgn="base">
              <a:spcBef>
                <a:spcPct val="0"/>
              </a:spcBef>
              <a:spcAft>
                <a:spcPct val="0"/>
              </a:spcAft>
              <a:defRPr sz="4400" b="1">
                <a:solidFill>
                  <a:srgbClr val="FFFFFF"/>
                </a:solidFill>
                <a:latin typeface="Arial" panose="020B0604020202020204" pitchFamily="34" charset="0"/>
              </a:defRPr>
            </a:lvl7pPr>
            <a:lvl8pPr marL="1371600" algn="l" rtl="0" fontAlgn="base">
              <a:spcBef>
                <a:spcPct val="0"/>
              </a:spcBef>
              <a:spcAft>
                <a:spcPct val="0"/>
              </a:spcAft>
              <a:defRPr sz="4400" b="1">
                <a:solidFill>
                  <a:srgbClr val="FFFFFF"/>
                </a:solidFill>
                <a:latin typeface="Arial" panose="020B0604020202020204" pitchFamily="34" charset="0"/>
              </a:defRPr>
            </a:lvl8pPr>
            <a:lvl9pPr marL="1828800" algn="l" rtl="0" fontAlgn="base">
              <a:spcBef>
                <a:spcPct val="0"/>
              </a:spcBef>
              <a:spcAft>
                <a:spcPct val="0"/>
              </a:spcAft>
              <a:defRPr sz="4400" b="1">
                <a:solidFill>
                  <a:srgbClr val="FFFFFF"/>
                </a:solidFill>
                <a:latin typeface="Arial" panose="020B0604020202020204" pitchFamily="34" charset="0"/>
              </a:defRPr>
            </a:lvl9pPr>
          </a:lstStyle>
          <a:p>
            <a:pPr marL="0" marR="0" lvl="0" indent="0" algn="l" rtl="0" latinLnBrk="0">
              <a:lnSpc>
                <a:spcPct val="90000"/>
              </a:lnSpc>
              <a:spcBef>
                <a:spcPct val="50000"/>
              </a:spcBef>
              <a:spcAft>
                <a:spcPct val="0"/>
              </a:spcAft>
              <a:buNone/>
            </a:pPr>
            <a:endParaRPr lang="zh-CN" altLang="en-US" sz="2000" dirty="0">
              <a:solidFill>
                <a:schemeClr val="tx1"/>
              </a:solidFill>
              <a:latin typeface="Arial" panose="020B0604020202020204" pitchFamily="34" charset="0"/>
              <a:ea typeface="黑体" pitchFamily="49" charset="-122"/>
              <a:sym typeface="+mn-ea"/>
            </a:endParaRPr>
          </a:p>
        </p:txBody>
      </p:sp>
      <p:sp>
        <p:nvSpPr>
          <p:cNvPr id="3" name="文本框 2"/>
          <p:cNvSpPr txBox="1"/>
          <p:nvPr/>
        </p:nvSpPr>
        <p:spPr>
          <a:xfrm>
            <a:off x="330835" y="909320"/>
            <a:ext cx="8144510" cy="3415030"/>
          </a:xfrm>
          <a:prstGeom prst="rect">
            <a:avLst/>
          </a:prstGeom>
          <a:noFill/>
        </p:spPr>
        <p:txBody>
          <a:bodyPr wrap="square" rtlCol="0" anchor="t">
            <a:spAutoFit/>
          </a:bodyPr>
          <a:lstStyle/>
          <a:p>
            <a:pPr marL="285750" indent="-285750" fontAlgn="auto">
              <a:lnSpc>
                <a:spcPct val="150000"/>
              </a:lnSpc>
              <a:spcAft>
                <a:spcPts val="0"/>
              </a:spcAft>
              <a:buFont typeface="Wingdings" panose="05000000000000000000" charset="0"/>
              <a:buChar char="n"/>
            </a:pPr>
            <a:r>
              <a:rPr lang="zh-CN" altLang="en-US" b="1" dirty="0">
                <a:latin typeface="宋体" panose="02010600030101010101" pitchFamily="2" charset="-122"/>
                <a:ea typeface="宋体" panose="02010600030101010101" pitchFamily="2" charset="-122"/>
                <a:cs typeface="宋体" panose="02010600030101010101" pitchFamily="2" charset="-122"/>
                <a:sym typeface="+mn-ea"/>
              </a:rPr>
              <a:t>土壤污染物有</a:t>
            </a:r>
            <a:r>
              <a:rPr lang="en-US" altLang="zh-CN" b="1" dirty="0">
                <a:latin typeface="宋体" panose="02010600030101010101" pitchFamily="2" charset="-122"/>
                <a:ea typeface="宋体" panose="02010600030101010101" pitchFamily="2" charset="-122"/>
                <a:cs typeface="宋体" panose="02010600030101010101" pitchFamily="2" charset="-122"/>
                <a:sym typeface="+mn-ea"/>
              </a:rPr>
              <a:t>4</a:t>
            </a:r>
            <a:r>
              <a:rPr lang="zh-CN" altLang="en-US" b="1" dirty="0">
                <a:latin typeface="宋体" panose="02010600030101010101" pitchFamily="2" charset="-122"/>
                <a:ea typeface="宋体" panose="02010600030101010101" pitchFamily="2" charset="-122"/>
                <a:cs typeface="宋体" panose="02010600030101010101" pitchFamily="2" charset="-122"/>
                <a:sym typeface="+mn-ea"/>
              </a:rPr>
              <a:t>类</a:t>
            </a:r>
            <a:r>
              <a:rPr lang="en-US" altLang="zh-CN" b="1" dirty="0">
                <a:latin typeface="宋体" panose="02010600030101010101" pitchFamily="2" charset="-122"/>
                <a:ea typeface="宋体" panose="02010600030101010101" pitchFamily="2" charset="-122"/>
                <a:cs typeface="宋体" panose="02010600030101010101" pitchFamily="2" charset="-122"/>
                <a:sym typeface="+mn-ea"/>
              </a:rPr>
              <a:t>:</a:t>
            </a:r>
            <a:endParaRPr lang="en-US" altLang="zh-CN" b="1" dirty="0">
              <a:latin typeface="宋体" panose="02010600030101010101" pitchFamily="2" charset="-122"/>
              <a:ea typeface="宋体" panose="02010600030101010101" pitchFamily="2" charset="-122"/>
              <a:cs typeface="宋体" panose="02010600030101010101" pitchFamily="2" charset="-122"/>
            </a:endParaRPr>
          </a:p>
          <a:p>
            <a:pPr marL="742950" lvl="1" indent="-285750" fontAlgn="auto">
              <a:lnSpc>
                <a:spcPct val="150000"/>
              </a:lnSpc>
              <a:spcAft>
                <a:spcPts val="0"/>
              </a:spcAft>
              <a:buFont typeface="Wingdings" panose="05000000000000000000" charset="0"/>
              <a:buChar char="Ø"/>
            </a:pPr>
            <a:r>
              <a:rPr lang="zh-CN" altLang="en-US" b="1" dirty="0">
                <a:latin typeface="宋体" panose="02010600030101010101" pitchFamily="2" charset="-122"/>
                <a:ea typeface="宋体" panose="02010600030101010101" pitchFamily="2" charset="-122"/>
                <a:cs typeface="宋体" panose="02010600030101010101" pitchFamily="2" charset="-122"/>
                <a:sym typeface="+mn-ea"/>
              </a:rPr>
              <a:t>化学污染物。如汞、铅、砷等重金属、各种化学农药等。</a:t>
            </a:r>
            <a:endParaRPr lang="zh-CN" altLang="en-US" b="1" dirty="0">
              <a:latin typeface="宋体" panose="02010600030101010101" pitchFamily="2" charset="-122"/>
              <a:ea typeface="宋体" panose="02010600030101010101" pitchFamily="2" charset="-122"/>
              <a:cs typeface="宋体" panose="02010600030101010101" pitchFamily="2" charset="-122"/>
            </a:endParaRPr>
          </a:p>
          <a:p>
            <a:pPr marL="742950" lvl="1" indent="-285750" fontAlgn="auto">
              <a:lnSpc>
                <a:spcPct val="150000"/>
              </a:lnSpc>
              <a:spcAft>
                <a:spcPts val="0"/>
              </a:spcAft>
              <a:buFont typeface="Wingdings" panose="05000000000000000000" charset="0"/>
              <a:buChar char="Ø"/>
            </a:pPr>
            <a:r>
              <a:rPr lang="zh-CN" altLang="en-US" b="1" dirty="0">
                <a:latin typeface="宋体" panose="02010600030101010101" pitchFamily="2" charset="-122"/>
                <a:ea typeface="宋体" panose="02010600030101010101" pitchFamily="2" charset="-122"/>
                <a:cs typeface="宋体" panose="02010600030101010101" pitchFamily="2" charset="-122"/>
                <a:sym typeface="+mn-ea"/>
              </a:rPr>
              <a:t>物理污染物。指来自工厂、矿山的固体废弃物如尾矿、废石、粉煤灰和工业垃圾等。</a:t>
            </a:r>
            <a:endParaRPr lang="zh-CN" altLang="en-US" b="1" dirty="0">
              <a:latin typeface="宋体" panose="02010600030101010101" pitchFamily="2" charset="-122"/>
              <a:ea typeface="宋体" panose="02010600030101010101" pitchFamily="2" charset="-122"/>
              <a:cs typeface="宋体" panose="02010600030101010101" pitchFamily="2" charset="-122"/>
            </a:endParaRPr>
          </a:p>
          <a:p>
            <a:pPr marL="742950" lvl="1" indent="-285750" fontAlgn="auto">
              <a:lnSpc>
                <a:spcPct val="150000"/>
              </a:lnSpc>
              <a:spcAft>
                <a:spcPts val="0"/>
              </a:spcAft>
              <a:buFont typeface="Wingdings" panose="05000000000000000000" charset="0"/>
              <a:buChar char="Ø"/>
            </a:pPr>
            <a:r>
              <a:rPr lang="zh-CN" altLang="en-US" b="1" dirty="0">
                <a:latin typeface="宋体" panose="02010600030101010101" pitchFamily="2" charset="-122"/>
                <a:ea typeface="宋体" panose="02010600030101010101" pitchFamily="2" charset="-122"/>
                <a:cs typeface="宋体" panose="02010600030101010101" pitchFamily="2" charset="-122"/>
                <a:sym typeface="+mn-ea"/>
              </a:rPr>
              <a:t>生物污染物。指带有各种病菌的城市垃圾和由卫生设施（包括医院）排出的废水、废物以及厩肥等。</a:t>
            </a:r>
            <a:endParaRPr lang="zh-CN" altLang="en-US" b="1" dirty="0">
              <a:latin typeface="宋体" panose="02010600030101010101" pitchFamily="2" charset="-122"/>
              <a:ea typeface="宋体" panose="02010600030101010101" pitchFamily="2" charset="-122"/>
              <a:cs typeface="宋体" panose="02010600030101010101" pitchFamily="2" charset="-122"/>
            </a:endParaRPr>
          </a:p>
          <a:p>
            <a:pPr marL="742950" lvl="1" indent="-285750" fontAlgn="auto">
              <a:lnSpc>
                <a:spcPct val="150000"/>
              </a:lnSpc>
              <a:spcAft>
                <a:spcPts val="0"/>
              </a:spcAft>
              <a:buFont typeface="Wingdings" panose="05000000000000000000" charset="0"/>
              <a:buChar char="Ø"/>
            </a:pPr>
            <a:r>
              <a:rPr lang="zh-CN" altLang="en-US" b="1" dirty="0">
                <a:latin typeface="宋体" panose="02010600030101010101" pitchFamily="2" charset="-122"/>
                <a:ea typeface="宋体" panose="02010600030101010101" pitchFamily="2" charset="-122"/>
                <a:cs typeface="宋体" panose="02010600030101010101" pitchFamily="2" charset="-122"/>
                <a:sym typeface="+mn-ea"/>
              </a:rPr>
              <a:t>放射性污染物。主要存在于核原料开采和大气层核爆炸地区，以锶和铯等在土壤中生存期长的放射性元素为主</a:t>
            </a:r>
            <a:r>
              <a:rPr lang="zh-CN" altLang="en-US" b="1" dirty="0" smtClean="0">
                <a:latin typeface="宋体" panose="02010600030101010101" pitchFamily="2" charset="-122"/>
                <a:ea typeface="宋体" panose="02010600030101010101" pitchFamily="2" charset="-122"/>
                <a:cs typeface="宋体" panose="02010600030101010101" pitchFamily="2" charset="-122"/>
                <a:sym typeface="+mn-ea"/>
              </a:rPr>
              <a:t>。</a:t>
            </a:r>
            <a:endParaRPr lang="zh-CN" altLang="en-US" b="1">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600" advTm="0">
        <p14:prism isInverted="1"/>
      </p:transition>
    </mc:Choice>
    <mc:Fallback>
      <p:transition spd="slow" advTm="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cstate="screen"/>
          <a:stretch>
            <a:fillRect/>
          </a:stretch>
        </p:blipFill>
        <p:spPr>
          <a:xfrm>
            <a:off x="0" y="2381"/>
            <a:ext cx="9144000" cy="5138737"/>
          </a:xfrm>
          <a:prstGeom prst="rect">
            <a:avLst/>
          </a:prstGeom>
        </p:spPr>
      </p:pic>
      <p:pic>
        <p:nvPicPr>
          <p:cNvPr id="9" name="图片 8"/>
          <p:cNvPicPr>
            <a:picLocks noChangeAspect="1"/>
          </p:cNvPicPr>
          <p:nvPr/>
        </p:nvPicPr>
        <p:blipFill>
          <a:blip r:embed="rId3"/>
          <a:stretch>
            <a:fillRect/>
          </a:stretch>
        </p:blipFill>
        <p:spPr>
          <a:xfrm>
            <a:off x="0" y="3253030"/>
            <a:ext cx="9144000" cy="2919120"/>
          </a:xfrm>
          <a:prstGeom prst="rect">
            <a:avLst/>
          </a:prstGeom>
        </p:spPr>
      </p:pic>
      <p:pic>
        <p:nvPicPr>
          <p:cNvPr id="15" name="图片 14"/>
          <p:cNvPicPr>
            <a:picLocks noChangeAspect="1"/>
          </p:cNvPicPr>
          <p:nvPr/>
        </p:nvPicPr>
        <p:blipFill>
          <a:blip r:embed="rId4"/>
          <a:stretch>
            <a:fillRect/>
          </a:stretch>
        </p:blipFill>
        <p:spPr>
          <a:xfrm>
            <a:off x="-35560" y="2929225"/>
            <a:ext cx="9144000" cy="2019672"/>
          </a:xfrm>
          <a:prstGeom prst="rect">
            <a:avLst/>
          </a:prstGeom>
        </p:spPr>
      </p:pic>
      <p:pic>
        <p:nvPicPr>
          <p:cNvPr id="5" name="图片 4"/>
          <p:cNvPicPr>
            <a:picLocks noChangeAspect="1"/>
          </p:cNvPicPr>
          <p:nvPr/>
        </p:nvPicPr>
        <p:blipFill>
          <a:blip r:embed="rId5" cstate="screen"/>
          <a:stretch>
            <a:fillRect/>
          </a:stretch>
        </p:blipFill>
        <p:spPr>
          <a:xfrm>
            <a:off x="-137324" y="3924333"/>
            <a:ext cx="1684988" cy="1239705"/>
          </a:xfrm>
          <a:prstGeom prst="rect">
            <a:avLst/>
          </a:prstGeom>
        </p:spPr>
      </p:pic>
      <p:pic>
        <p:nvPicPr>
          <p:cNvPr id="6" name="图片 5"/>
          <p:cNvPicPr>
            <a:picLocks noChangeAspect="1"/>
          </p:cNvPicPr>
          <p:nvPr/>
        </p:nvPicPr>
        <p:blipFill>
          <a:blip r:embed="rId6" cstate="screen"/>
          <a:stretch>
            <a:fillRect/>
          </a:stretch>
        </p:blipFill>
        <p:spPr>
          <a:xfrm>
            <a:off x="222198" y="2832922"/>
            <a:ext cx="2045546" cy="1683044"/>
          </a:xfrm>
          <a:prstGeom prst="rect">
            <a:avLst/>
          </a:prstGeom>
        </p:spPr>
      </p:pic>
      <p:sp>
        <p:nvSpPr>
          <p:cNvPr id="12" name="TextBox 11"/>
          <p:cNvSpPr txBox="1"/>
          <p:nvPr/>
        </p:nvSpPr>
        <p:spPr>
          <a:xfrm>
            <a:off x="683568" y="411510"/>
            <a:ext cx="1584176" cy="769441"/>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zh-CN" altLang="en-US" sz="4400" b="1" dirty="0" smtClean="0">
                <a:solidFill>
                  <a:schemeClr val="accent3"/>
                </a:solidFill>
                <a:latin typeface="微软雅黑" panose="020B0503020204020204" pitchFamily="34" charset="-122"/>
                <a:ea typeface="微软雅黑" panose="020B0503020204020204" pitchFamily="34" charset="-122"/>
              </a:rPr>
              <a:t>前 言</a:t>
            </a:r>
            <a:endParaRPr lang="zh-CN" altLang="en-US" sz="4400" b="1" dirty="0">
              <a:solidFill>
                <a:schemeClr val="accent3"/>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7"/>
          <a:stretch>
            <a:fillRect/>
          </a:stretch>
        </p:blipFill>
        <p:spPr>
          <a:xfrm>
            <a:off x="3506324" y="-20538"/>
            <a:ext cx="5602180" cy="2658662"/>
          </a:xfrm>
          <a:prstGeom prst="rect">
            <a:avLst/>
          </a:prstGeom>
        </p:spPr>
      </p:pic>
      <p:sp>
        <p:nvSpPr>
          <p:cNvPr id="19" name="矩形 18"/>
          <p:cNvSpPr/>
          <p:nvPr/>
        </p:nvSpPr>
        <p:spPr>
          <a:xfrm>
            <a:off x="683260" y="1181100"/>
            <a:ext cx="8257540" cy="27432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lnSpc>
                <a:spcPct val="150000"/>
              </a:lnSpc>
              <a:spcBef>
                <a:spcPct val="0"/>
              </a:spcBef>
              <a:spcAft>
                <a:spcPct val="0"/>
              </a:spcAft>
            </a:pPr>
            <a:endParaRPr lang="zh-CN" altLang="en-US" spc="3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lvl="0" algn="just" fontAlgn="base">
              <a:lnSpc>
                <a:spcPct val="150000"/>
              </a:lnSpc>
              <a:spcBef>
                <a:spcPct val="0"/>
              </a:spcBef>
              <a:spcAft>
                <a:spcPct val="0"/>
              </a:spcAft>
            </a:pPr>
            <a:r>
              <a:rPr lang="zh-CN" altLang="en-US" spc="300" dirty="0" smtClean="0">
                <a:solidFill>
                  <a:schemeClr val="tx1">
                    <a:lumMod val="85000"/>
                    <a:lumOff val="15000"/>
                  </a:schemeClr>
                </a:solidFill>
                <a:latin typeface="微软雅黑" panose="020B0503020204020204" pitchFamily="34" charset="-122"/>
                <a:ea typeface="微软雅黑" panose="020B0503020204020204" pitchFamily="34" charset="-122"/>
              </a:rPr>
              <a:t>2018年6月5日，世界环境日主题是“美丽中国，我是行动者”。生态环境部确立该主题，旨在推动社会各界和公众积极参与生态文明建设，携手行动，共建天蓝、地绿、水清的美丽中国。让绿水青山就是金山银山的理念在祖国大地上更加充分地展示出来。</a:t>
            </a:r>
          </a:p>
          <a:p>
            <a:pPr lvl="0" algn="just" fontAlgn="base">
              <a:lnSpc>
                <a:spcPct val="150000"/>
              </a:lnSpc>
              <a:spcBef>
                <a:spcPct val="0"/>
              </a:spcBef>
              <a:spcAft>
                <a:spcPct val="0"/>
              </a:spcAft>
            </a:pPr>
            <a:r>
              <a:rPr lang="zh-CN" altLang="en-US" spc="300" dirty="0" smtClean="0">
                <a:solidFill>
                  <a:srgbClr val="FF0000"/>
                </a:solidFill>
                <a:latin typeface="微软雅黑" panose="020B0503020204020204" pitchFamily="34" charset="-122"/>
                <a:ea typeface="微软雅黑" panose="020B0503020204020204" pitchFamily="34" charset="-122"/>
              </a:rPr>
              <a:t>注：虽然近几年在治理污染上取得了很大成就，但是污染问题仍然很严重，下面我来大家了解一下生活中的污染问题。</a:t>
            </a:r>
          </a:p>
        </p:txBody>
      </p:sp>
    </p:spTree>
  </p:cSld>
  <p:clrMapOvr>
    <a:masterClrMapping/>
  </p:clrMapOvr>
  <mc:AlternateContent xmlns:mc="http://schemas.openxmlformats.org/markup-compatibility/2006">
    <mc:Choice xmlns:p14="http://schemas.microsoft.com/office/powerpoint/2010/main" xmlns="" Requires="p14">
      <p:transition spd="slow" p14:dur="1200" advTm="0">
        <p14:flip dir="r"/>
      </p:transition>
    </mc:Choice>
    <mc:Fallback>
      <p:transition spd="slow" advTm="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31115" y="160184"/>
            <a:ext cx="4535488" cy="583565"/>
          </a:xfrm>
          <a:prstGeom prst="rect">
            <a:avLst/>
          </a:prstGeom>
          <a:noFill/>
        </p:spPr>
        <p:txBody>
          <a:bodyPr wrap="square" rtlCol="0">
            <a:spAutoFit/>
          </a:bodyPr>
          <a:lstStyle/>
          <a:p>
            <a:r>
              <a:rPr lang="zh-CN" altLang="zh-CN"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三、土壤污染</a:t>
            </a:r>
          </a:p>
        </p:txBody>
      </p:sp>
      <p:sp>
        <p:nvSpPr>
          <p:cNvPr id="31745" name="Rectangle 2"/>
          <p:cNvSpPr>
            <a:spLocks noGrp="1"/>
          </p:cNvSpPr>
          <p:nvPr/>
        </p:nvSpPr>
        <p:spPr>
          <a:xfrm>
            <a:off x="454660" y="1049020"/>
            <a:ext cx="6477000" cy="4681855"/>
          </a:xfrm>
          <a:prstGeom prst="rect">
            <a:avLst/>
          </a:prstGeom>
          <a:noFill/>
          <a:ln w="9525">
            <a:noFill/>
          </a:ln>
        </p:spPr>
        <p:txBody>
          <a:bodyPr vert="horz" wrap="square" lIns="91440" tIns="45720" rIns="91440" bIns="45720" anchor="ctr"/>
          <a:lstStyle>
            <a:lvl1pPr algn="l" rtl="0" fontAlgn="base">
              <a:spcBef>
                <a:spcPct val="0"/>
              </a:spcBef>
              <a:spcAft>
                <a:spcPct val="0"/>
              </a:spcAft>
              <a:defRPr sz="4400" b="1">
                <a:solidFill>
                  <a:srgbClr val="FFFFFF"/>
                </a:solidFill>
                <a:latin typeface="+mj-lt"/>
                <a:ea typeface="+mj-ea"/>
                <a:cs typeface="+mj-cs"/>
              </a:defRPr>
            </a:lvl1pPr>
            <a:lvl2pPr algn="l" rtl="0" fontAlgn="base">
              <a:spcBef>
                <a:spcPct val="0"/>
              </a:spcBef>
              <a:spcAft>
                <a:spcPct val="0"/>
              </a:spcAft>
              <a:defRPr sz="4400" b="1">
                <a:solidFill>
                  <a:srgbClr val="FFFFFF"/>
                </a:solidFill>
                <a:latin typeface="Arial" panose="020B0604020202020204" pitchFamily="34" charset="0"/>
              </a:defRPr>
            </a:lvl2pPr>
            <a:lvl3pPr algn="l" rtl="0" fontAlgn="base">
              <a:spcBef>
                <a:spcPct val="0"/>
              </a:spcBef>
              <a:spcAft>
                <a:spcPct val="0"/>
              </a:spcAft>
              <a:defRPr sz="4400" b="1">
                <a:solidFill>
                  <a:srgbClr val="FFFFFF"/>
                </a:solidFill>
                <a:latin typeface="Arial" panose="020B0604020202020204" pitchFamily="34" charset="0"/>
              </a:defRPr>
            </a:lvl3pPr>
            <a:lvl4pPr algn="l" rtl="0" fontAlgn="base">
              <a:spcBef>
                <a:spcPct val="0"/>
              </a:spcBef>
              <a:spcAft>
                <a:spcPct val="0"/>
              </a:spcAft>
              <a:defRPr sz="4400" b="1">
                <a:solidFill>
                  <a:srgbClr val="FFFFFF"/>
                </a:solidFill>
                <a:latin typeface="Arial" panose="020B0604020202020204" pitchFamily="34" charset="0"/>
              </a:defRPr>
            </a:lvl4pPr>
            <a:lvl5pPr algn="l" rtl="0" fontAlgn="base">
              <a:spcBef>
                <a:spcPct val="0"/>
              </a:spcBef>
              <a:spcAft>
                <a:spcPct val="0"/>
              </a:spcAft>
              <a:defRPr sz="4400" b="1">
                <a:solidFill>
                  <a:srgbClr val="FFFFFF"/>
                </a:solidFill>
                <a:latin typeface="Arial" panose="020B0604020202020204" pitchFamily="34" charset="0"/>
              </a:defRPr>
            </a:lvl5pPr>
            <a:lvl6pPr marL="457200" algn="l" rtl="0" fontAlgn="base">
              <a:spcBef>
                <a:spcPct val="0"/>
              </a:spcBef>
              <a:spcAft>
                <a:spcPct val="0"/>
              </a:spcAft>
              <a:defRPr sz="4400" b="1">
                <a:solidFill>
                  <a:srgbClr val="FFFFFF"/>
                </a:solidFill>
                <a:latin typeface="Arial" panose="020B0604020202020204" pitchFamily="34" charset="0"/>
              </a:defRPr>
            </a:lvl6pPr>
            <a:lvl7pPr marL="914400" algn="l" rtl="0" fontAlgn="base">
              <a:spcBef>
                <a:spcPct val="0"/>
              </a:spcBef>
              <a:spcAft>
                <a:spcPct val="0"/>
              </a:spcAft>
              <a:defRPr sz="4400" b="1">
                <a:solidFill>
                  <a:srgbClr val="FFFFFF"/>
                </a:solidFill>
                <a:latin typeface="Arial" panose="020B0604020202020204" pitchFamily="34" charset="0"/>
              </a:defRPr>
            </a:lvl7pPr>
            <a:lvl8pPr marL="1371600" algn="l" rtl="0" fontAlgn="base">
              <a:spcBef>
                <a:spcPct val="0"/>
              </a:spcBef>
              <a:spcAft>
                <a:spcPct val="0"/>
              </a:spcAft>
              <a:defRPr sz="4400" b="1">
                <a:solidFill>
                  <a:srgbClr val="FFFFFF"/>
                </a:solidFill>
                <a:latin typeface="Arial" panose="020B0604020202020204" pitchFamily="34" charset="0"/>
              </a:defRPr>
            </a:lvl8pPr>
            <a:lvl9pPr marL="1828800" algn="l" rtl="0" fontAlgn="base">
              <a:spcBef>
                <a:spcPct val="0"/>
              </a:spcBef>
              <a:spcAft>
                <a:spcPct val="0"/>
              </a:spcAft>
              <a:defRPr sz="4400" b="1">
                <a:solidFill>
                  <a:srgbClr val="FFFFFF"/>
                </a:solidFill>
                <a:latin typeface="Arial" panose="020B0604020202020204" pitchFamily="34" charset="0"/>
              </a:defRPr>
            </a:lvl9pPr>
          </a:lstStyle>
          <a:p>
            <a:pPr marL="0" marR="0" lvl="0" indent="0" algn="l" rtl="0" latinLnBrk="0">
              <a:lnSpc>
                <a:spcPct val="90000"/>
              </a:lnSpc>
              <a:spcBef>
                <a:spcPct val="50000"/>
              </a:spcBef>
              <a:spcAft>
                <a:spcPct val="0"/>
              </a:spcAft>
              <a:buNone/>
            </a:pPr>
            <a:endParaRPr lang="zh-CN" altLang="en-US" sz="2000" dirty="0">
              <a:solidFill>
                <a:schemeClr val="tx1"/>
              </a:solidFill>
              <a:latin typeface="Arial" panose="020B0604020202020204" pitchFamily="34" charset="0"/>
              <a:ea typeface="黑体" pitchFamily="49" charset="-122"/>
              <a:sym typeface="+mn-ea"/>
            </a:endParaRPr>
          </a:p>
        </p:txBody>
      </p:sp>
      <p:pic>
        <p:nvPicPr>
          <p:cNvPr id="12291" name="Picture 92" descr="16YLADLx-39.TIF"/>
          <p:cNvPicPr>
            <a:picLocks noChangeAspect="1"/>
          </p:cNvPicPr>
          <p:nvPr/>
        </p:nvPicPr>
        <p:blipFill>
          <a:blip r:embed="rId2" r:link="rId3"/>
          <a:stretch>
            <a:fillRect/>
          </a:stretch>
        </p:blipFill>
        <p:spPr>
          <a:xfrm>
            <a:off x="1296988" y="1790065"/>
            <a:ext cx="6237287" cy="2020888"/>
          </a:xfrm>
          <a:prstGeom prst="rect">
            <a:avLst/>
          </a:prstGeom>
          <a:noFill/>
          <a:ln w="9525">
            <a:noFill/>
          </a:ln>
        </p:spPr>
      </p:pic>
      <p:sp>
        <p:nvSpPr>
          <p:cNvPr id="5" name="文本框 4"/>
          <p:cNvSpPr txBox="1"/>
          <p:nvPr/>
        </p:nvSpPr>
        <p:spPr>
          <a:xfrm>
            <a:off x="355600" y="1049020"/>
            <a:ext cx="3486785" cy="398780"/>
          </a:xfrm>
          <a:prstGeom prst="rect">
            <a:avLst/>
          </a:prstGeom>
          <a:noFill/>
        </p:spPr>
        <p:txBody>
          <a:bodyPr wrap="square" rtlCol="0">
            <a:spAutoFit/>
          </a:bodyPr>
          <a:lstStyle/>
          <a:p>
            <a:pPr marL="285750" indent="-285750">
              <a:buFont typeface="Wingdings" panose="05000000000000000000" charset="0"/>
              <a:buChar char="n"/>
            </a:pPr>
            <a:r>
              <a:rPr lang="zh-CN" altLang="en-US" sz="2000" b="1"/>
              <a:t>土壤污染的成因以及危害</a:t>
            </a:r>
          </a:p>
        </p:txBody>
      </p:sp>
    </p:spTree>
  </p:cSld>
  <p:clrMapOvr>
    <a:masterClrMapping/>
  </p:clrMapOvr>
  <mc:AlternateContent xmlns:mc="http://schemas.openxmlformats.org/markup-compatibility/2006">
    <mc:Choice xmlns:p14="http://schemas.microsoft.com/office/powerpoint/2010/main" xmlns="" Requires="p14">
      <p:transition spd="slow" p14:dur="1600" advTm="0">
        <p14:prism isInverted="1"/>
      </p:transition>
    </mc:Choice>
    <mc:Fallback>
      <p:transition spd="slow" advTm="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31115" y="160184"/>
            <a:ext cx="4535488" cy="583565"/>
          </a:xfrm>
          <a:prstGeom prst="rect">
            <a:avLst/>
          </a:prstGeom>
          <a:noFill/>
        </p:spPr>
        <p:txBody>
          <a:bodyPr wrap="square" rtlCol="0">
            <a:spAutoFit/>
          </a:bodyPr>
          <a:lstStyle/>
          <a:p>
            <a:r>
              <a:rPr lang="zh-CN" altLang="zh-CN"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四、</a:t>
            </a:r>
            <a:r>
              <a:rPr lang="zh-CN" altLang="zh-CN"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sym typeface="+mn-ea"/>
              </a:rPr>
              <a:t>固体垃圾污染</a:t>
            </a:r>
            <a:endParaRPr lang="zh-CN" altLang="zh-CN"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sp>
        <p:nvSpPr>
          <p:cNvPr id="31745" name="Rectangle 2"/>
          <p:cNvSpPr>
            <a:spLocks noGrp="1"/>
          </p:cNvSpPr>
          <p:nvPr/>
        </p:nvSpPr>
        <p:spPr>
          <a:xfrm>
            <a:off x="454660" y="1049020"/>
            <a:ext cx="6477000" cy="4681855"/>
          </a:xfrm>
          <a:prstGeom prst="rect">
            <a:avLst/>
          </a:prstGeom>
          <a:noFill/>
          <a:ln w="9525">
            <a:noFill/>
          </a:ln>
        </p:spPr>
        <p:txBody>
          <a:bodyPr vert="horz" wrap="square" lIns="91440" tIns="45720" rIns="91440" bIns="45720" anchor="ctr"/>
          <a:lstStyle>
            <a:lvl1pPr algn="l" rtl="0" fontAlgn="base">
              <a:spcBef>
                <a:spcPct val="0"/>
              </a:spcBef>
              <a:spcAft>
                <a:spcPct val="0"/>
              </a:spcAft>
              <a:defRPr sz="4400" b="1">
                <a:solidFill>
                  <a:srgbClr val="FFFFFF"/>
                </a:solidFill>
                <a:latin typeface="+mj-lt"/>
                <a:ea typeface="+mj-ea"/>
                <a:cs typeface="+mj-cs"/>
              </a:defRPr>
            </a:lvl1pPr>
            <a:lvl2pPr algn="l" rtl="0" fontAlgn="base">
              <a:spcBef>
                <a:spcPct val="0"/>
              </a:spcBef>
              <a:spcAft>
                <a:spcPct val="0"/>
              </a:spcAft>
              <a:defRPr sz="4400" b="1">
                <a:solidFill>
                  <a:srgbClr val="FFFFFF"/>
                </a:solidFill>
                <a:latin typeface="Arial" panose="020B0604020202020204" pitchFamily="34" charset="0"/>
              </a:defRPr>
            </a:lvl2pPr>
            <a:lvl3pPr algn="l" rtl="0" fontAlgn="base">
              <a:spcBef>
                <a:spcPct val="0"/>
              </a:spcBef>
              <a:spcAft>
                <a:spcPct val="0"/>
              </a:spcAft>
              <a:defRPr sz="4400" b="1">
                <a:solidFill>
                  <a:srgbClr val="FFFFFF"/>
                </a:solidFill>
                <a:latin typeface="Arial" panose="020B0604020202020204" pitchFamily="34" charset="0"/>
              </a:defRPr>
            </a:lvl3pPr>
            <a:lvl4pPr algn="l" rtl="0" fontAlgn="base">
              <a:spcBef>
                <a:spcPct val="0"/>
              </a:spcBef>
              <a:spcAft>
                <a:spcPct val="0"/>
              </a:spcAft>
              <a:defRPr sz="4400" b="1">
                <a:solidFill>
                  <a:srgbClr val="FFFFFF"/>
                </a:solidFill>
                <a:latin typeface="Arial" panose="020B0604020202020204" pitchFamily="34" charset="0"/>
              </a:defRPr>
            </a:lvl4pPr>
            <a:lvl5pPr algn="l" rtl="0" fontAlgn="base">
              <a:spcBef>
                <a:spcPct val="0"/>
              </a:spcBef>
              <a:spcAft>
                <a:spcPct val="0"/>
              </a:spcAft>
              <a:defRPr sz="4400" b="1">
                <a:solidFill>
                  <a:srgbClr val="FFFFFF"/>
                </a:solidFill>
                <a:latin typeface="Arial" panose="020B0604020202020204" pitchFamily="34" charset="0"/>
              </a:defRPr>
            </a:lvl5pPr>
            <a:lvl6pPr marL="457200" algn="l" rtl="0" fontAlgn="base">
              <a:spcBef>
                <a:spcPct val="0"/>
              </a:spcBef>
              <a:spcAft>
                <a:spcPct val="0"/>
              </a:spcAft>
              <a:defRPr sz="4400" b="1">
                <a:solidFill>
                  <a:srgbClr val="FFFFFF"/>
                </a:solidFill>
                <a:latin typeface="Arial" panose="020B0604020202020204" pitchFamily="34" charset="0"/>
              </a:defRPr>
            </a:lvl6pPr>
            <a:lvl7pPr marL="914400" algn="l" rtl="0" fontAlgn="base">
              <a:spcBef>
                <a:spcPct val="0"/>
              </a:spcBef>
              <a:spcAft>
                <a:spcPct val="0"/>
              </a:spcAft>
              <a:defRPr sz="4400" b="1">
                <a:solidFill>
                  <a:srgbClr val="FFFFFF"/>
                </a:solidFill>
                <a:latin typeface="Arial" panose="020B0604020202020204" pitchFamily="34" charset="0"/>
              </a:defRPr>
            </a:lvl7pPr>
            <a:lvl8pPr marL="1371600" algn="l" rtl="0" fontAlgn="base">
              <a:spcBef>
                <a:spcPct val="0"/>
              </a:spcBef>
              <a:spcAft>
                <a:spcPct val="0"/>
              </a:spcAft>
              <a:defRPr sz="4400" b="1">
                <a:solidFill>
                  <a:srgbClr val="FFFFFF"/>
                </a:solidFill>
                <a:latin typeface="Arial" panose="020B0604020202020204" pitchFamily="34" charset="0"/>
              </a:defRPr>
            </a:lvl8pPr>
            <a:lvl9pPr marL="1828800" algn="l" rtl="0" fontAlgn="base">
              <a:spcBef>
                <a:spcPct val="0"/>
              </a:spcBef>
              <a:spcAft>
                <a:spcPct val="0"/>
              </a:spcAft>
              <a:defRPr sz="4400" b="1">
                <a:solidFill>
                  <a:srgbClr val="FFFFFF"/>
                </a:solidFill>
                <a:latin typeface="Arial" panose="020B0604020202020204" pitchFamily="34" charset="0"/>
              </a:defRPr>
            </a:lvl9pPr>
          </a:lstStyle>
          <a:p>
            <a:pPr marL="0" marR="0" lvl="0" indent="0" algn="l" rtl="0" latinLnBrk="0">
              <a:lnSpc>
                <a:spcPct val="90000"/>
              </a:lnSpc>
              <a:spcBef>
                <a:spcPct val="50000"/>
              </a:spcBef>
              <a:spcAft>
                <a:spcPct val="0"/>
              </a:spcAft>
              <a:buNone/>
            </a:pPr>
            <a:endParaRPr lang="zh-CN" altLang="en-US" sz="2000" dirty="0">
              <a:solidFill>
                <a:schemeClr val="tx1"/>
              </a:solidFill>
              <a:latin typeface="Arial" panose="020B0604020202020204" pitchFamily="34" charset="0"/>
              <a:ea typeface="黑体" pitchFamily="49" charset="-122"/>
              <a:sym typeface="+mn-ea"/>
            </a:endParaRPr>
          </a:p>
        </p:txBody>
      </p:sp>
      <p:pic>
        <p:nvPicPr>
          <p:cNvPr id="5" name="图片 4" descr="QQ图片20160816200400"/>
          <p:cNvPicPr>
            <a:picLocks noChangeAspect="1"/>
          </p:cNvPicPr>
          <p:nvPr/>
        </p:nvPicPr>
        <p:blipFill>
          <a:blip r:embed="rId2"/>
          <a:stretch>
            <a:fillRect/>
          </a:stretch>
        </p:blipFill>
        <p:spPr>
          <a:xfrm>
            <a:off x="30798" y="1481773"/>
            <a:ext cx="4285774" cy="3214211"/>
          </a:xfrm>
          <a:prstGeom prst="rect">
            <a:avLst/>
          </a:prstGeom>
        </p:spPr>
      </p:pic>
      <p:pic>
        <p:nvPicPr>
          <p:cNvPr id="6" name="图片 5" descr="QQ图片20160816200405"/>
          <p:cNvPicPr>
            <a:picLocks noChangeAspect="1"/>
          </p:cNvPicPr>
          <p:nvPr/>
        </p:nvPicPr>
        <p:blipFill>
          <a:blip r:embed="rId3"/>
          <a:stretch>
            <a:fillRect/>
          </a:stretch>
        </p:blipFill>
        <p:spPr>
          <a:xfrm>
            <a:off x="3953669" y="909003"/>
            <a:ext cx="4668203" cy="349662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600" advTm="0">
        <p14:prism isInverted="1"/>
      </p:transition>
    </mc:Choice>
    <mc:Fallback>
      <p:transition spd="slow" advTm="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31115" y="160184"/>
            <a:ext cx="4535488" cy="583565"/>
          </a:xfrm>
          <a:prstGeom prst="rect">
            <a:avLst/>
          </a:prstGeom>
          <a:noFill/>
        </p:spPr>
        <p:txBody>
          <a:bodyPr wrap="square" rtlCol="0">
            <a:spAutoFit/>
          </a:bodyPr>
          <a:lstStyle/>
          <a:p>
            <a:r>
              <a:rPr lang="zh-CN" altLang="zh-CN"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sym typeface="+mn-ea"/>
              </a:rPr>
              <a:t>四、固体垃圾污染</a:t>
            </a:r>
            <a:endParaRPr lang="zh-CN" altLang="zh-CN"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sp>
        <p:nvSpPr>
          <p:cNvPr id="31745" name="Rectangle 2"/>
          <p:cNvSpPr>
            <a:spLocks noGrp="1"/>
          </p:cNvSpPr>
          <p:nvPr/>
        </p:nvSpPr>
        <p:spPr>
          <a:xfrm>
            <a:off x="454660" y="1049020"/>
            <a:ext cx="6477000" cy="4681855"/>
          </a:xfrm>
          <a:prstGeom prst="rect">
            <a:avLst/>
          </a:prstGeom>
          <a:noFill/>
          <a:ln w="9525">
            <a:noFill/>
          </a:ln>
        </p:spPr>
        <p:txBody>
          <a:bodyPr vert="horz" wrap="square" lIns="91440" tIns="45720" rIns="91440" bIns="45720" anchor="ctr"/>
          <a:lstStyle>
            <a:lvl1pPr algn="l" rtl="0" fontAlgn="base">
              <a:spcBef>
                <a:spcPct val="0"/>
              </a:spcBef>
              <a:spcAft>
                <a:spcPct val="0"/>
              </a:spcAft>
              <a:defRPr sz="4400" b="1">
                <a:solidFill>
                  <a:srgbClr val="FFFFFF"/>
                </a:solidFill>
                <a:latin typeface="+mj-lt"/>
                <a:ea typeface="+mj-ea"/>
                <a:cs typeface="+mj-cs"/>
              </a:defRPr>
            </a:lvl1pPr>
            <a:lvl2pPr algn="l" rtl="0" fontAlgn="base">
              <a:spcBef>
                <a:spcPct val="0"/>
              </a:spcBef>
              <a:spcAft>
                <a:spcPct val="0"/>
              </a:spcAft>
              <a:defRPr sz="4400" b="1">
                <a:solidFill>
                  <a:srgbClr val="FFFFFF"/>
                </a:solidFill>
                <a:latin typeface="Arial" panose="020B0604020202020204" pitchFamily="34" charset="0"/>
              </a:defRPr>
            </a:lvl2pPr>
            <a:lvl3pPr algn="l" rtl="0" fontAlgn="base">
              <a:spcBef>
                <a:spcPct val="0"/>
              </a:spcBef>
              <a:spcAft>
                <a:spcPct val="0"/>
              </a:spcAft>
              <a:defRPr sz="4400" b="1">
                <a:solidFill>
                  <a:srgbClr val="FFFFFF"/>
                </a:solidFill>
                <a:latin typeface="Arial" panose="020B0604020202020204" pitchFamily="34" charset="0"/>
              </a:defRPr>
            </a:lvl3pPr>
            <a:lvl4pPr algn="l" rtl="0" fontAlgn="base">
              <a:spcBef>
                <a:spcPct val="0"/>
              </a:spcBef>
              <a:spcAft>
                <a:spcPct val="0"/>
              </a:spcAft>
              <a:defRPr sz="4400" b="1">
                <a:solidFill>
                  <a:srgbClr val="FFFFFF"/>
                </a:solidFill>
                <a:latin typeface="Arial" panose="020B0604020202020204" pitchFamily="34" charset="0"/>
              </a:defRPr>
            </a:lvl4pPr>
            <a:lvl5pPr algn="l" rtl="0" fontAlgn="base">
              <a:spcBef>
                <a:spcPct val="0"/>
              </a:spcBef>
              <a:spcAft>
                <a:spcPct val="0"/>
              </a:spcAft>
              <a:defRPr sz="4400" b="1">
                <a:solidFill>
                  <a:srgbClr val="FFFFFF"/>
                </a:solidFill>
                <a:latin typeface="Arial" panose="020B0604020202020204" pitchFamily="34" charset="0"/>
              </a:defRPr>
            </a:lvl5pPr>
            <a:lvl6pPr marL="457200" algn="l" rtl="0" fontAlgn="base">
              <a:spcBef>
                <a:spcPct val="0"/>
              </a:spcBef>
              <a:spcAft>
                <a:spcPct val="0"/>
              </a:spcAft>
              <a:defRPr sz="4400" b="1">
                <a:solidFill>
                  <a:srgbClr val="FFFFFF"/>
                </a:solidFill>
                <a:latin typeface="Arial" panose="020B0604020202020204" pitchFamily="34" charset="0"/>
              </a:defRPr>
            </a:lvl6pPr>
            <a:lvl7pPr marL="914400" algn="l" rtl="0" fontAlgn="base">
              <a:spcBef>
                <a:spcPct val="0"/>
              </a:spcBef>
              <a:spcAft>
                <a:spcPct val="0"/>
              </a:spcAft>
              <a:defRPr sz="4400" b="1">
                <a:solidFill>
                  <a:srgbClr val="FFFFFF"/>
                </a:solidFill>
                <a:latin typeface="Arial" panose="020B0604020202020204" pitchFamily="34" charset="0"/>
              </a:defRPr>
            </a:lvl7pPr>
            <a:lvl8pPr marL="1371600" algn="l" rtl="0" fontAlgn="base">
              <a:spcBef>
                <a:spcPct val="0"/>
              </a:spcBef>
              <a:spcAft>
                <a:spcPct val="0"/>
              </a:spcAft>
              <a:defRPr sz="4400" b="1">
                <a:solidFill>
                  <a:srgbClr val="FFFFFF"/>
                </a:solidFill>
                <a:latin typeface="Arial" panose="020B0604020202020204" pitchFamily="34" charset="0"/>
              </a:defRPr>
            </a:lvl8pPr>
            <a:lvl9pPr marL="1828800" algn="l" rtl="0" fontAlgn="base">
              <a:spcBef>
                <a:spcPct val="0"/>
              </a:spcBef>
              <a:spcAft>
                <a:spcPct val="0"/>
              </a:spcAft>
              <a:defRPr sz="4400" b="1">
                <a:solidFill>
                  <a:srgbClr val="FFFFFF"/>
                </a:solidFill>
                <a:latin typeface="Arial" panose="020B0604020202020204" pitchFamily="34" charset="0"/>
              </a:defRPr>
            </a:lvl9pPr>
          </a:lstStyle>
          <a:p>
            <a:pPr marL="0" marR="0" lvl="0" indent="0" algn="l" rtl="0" latinLnBrk="0">
              <a:lnSpc>
                <a:spcPct val="90000"/>
              </a:lnSpc>
              <a:spcBef>
                <a:spcPct val="50000"/>
              </a:spcBef>
              <a:spcAft>
                <a:spcPct val="0"/>
              </a:spcAft>
              <a:buNone/>
            </a:pPr>
            <a:endParaRPr lang="zh-CN" altLang="en-US" sz="2000" dirty="0">
              <a:solidFill>
                <a:schemeClr val="tx1"/>
              </a:solidFill>
              <a:latin typeface="Arial" panose="020B0604020202020204" pitchFamily="34" charset="0"/>
              <a:ea typeface="黑体" pitchFamily="49" charset="-122"/>
              <a:sym typeface="+mn-ea"/>
            </a:endParaRPr>
          </a:p>
        </p:txBody>
      </p:sp>
      <p:sp>
        <p:nvSpPr>
          <p:cNvPr id="5" name="文本框 4"/>
          <p:cNvSpPr txBox="1"/>
          <p:nvPr/>
        </p:nvSpPr>
        <p:spPr>
          <a:xfrm>
            <a:off x="355600" y="1049020"/>
            <a:ext cx="3486785" cy="398780"/>
          </a:xfrm>
          <a:prstGeom prst="rect">
            <a:avLst/>
          </a:prstGeom>
          <a:noFill/>
        </p:spPr>
        <p:txBody>
          <a:bodyPr wrap="square" rtlCol="0">
            <a:spAutoFit/>
          </a:bodyPr>
          <a:lstStyle/>
          <a:p>
            <a:pPr marL="285750" indent="-285750">
              <a:buFont typeface="Wingdings" panose="05000000000000000000" charset="0"/>
              <a:buChar char="n"/>
            </a:pPr>
            <a:r>
              <a:rPr lang="zh-CN" altLang="en-US" sz="2000" b="1">
                <a:sym typeface="+mn-ea"/>
              </a:rPr>
              <a:t>固体垃圾污染的危害</a:t>
            </a:r>
            <a:endParaRPr lang="zh-CN" altLang="en-US" sz="2000" b="1"/>
          </a:p>
        </p:txBody>
      </p:sp>
      <p:sp>
        <p:nvSpPr>
          <p:cNvPr id="3" name="文本框 2"/>
          <p:cNvSpPr txBox="1"/>
          <p:nvPr/>
        </p:nvSpPr>
        <p:spPr>
          <a:xfrm>
            <a:off x="842645" y="1549400"/>
            <a:ext cx="7459345" cy="2399665"/>
          </a:xfrm>
          <a:prstGeom prst="rect">
            <a:avLst/>
          </a:prstGeom>
          <a:noFill/>
        </p:spPr>
        <p:txBody>
          <a:bodyPr wrap="square" rtlCol="0" anchor="t">
            <a:spAutoFit/>
          </a:bodyPr>
          <a:lstStyle/>
          <a:p>
            <a:pPr marL="342900" indent="-342900" fontAlgn="auto">
              <a:lnSpc>
                <a:spcPct val="150000"/>
              </a:lnSpc>
              <a:buFont typeface="Wingdings" panose="05000000000000000000" charset="0"/>
              <a:buChar char="Ø"/>
            </a:pPr>
            <a:r>
              <a:rPr lang="zh-CN" altLang="en-US" sz="2000" b="1" dirty="0">
                <a:solidFill>
                  <a:schemeClr val="tx1"/>
                </a:solidFill>
                <a:sym typeface="+mn-ea"/>
              </a:rPr>
              <a:t>固体垃圾会对土壤造成污染。固体垃圾长期露天堆放，有害成分会渗入土壤，导致有些土地无法耕种。</a:t>
            </a:r>
            <a:endParaRPr lang="zh-CN" altLang="en-US" sz="2000" b="1" dirty="0">
              <a:solidFill>
                <a:schemeClr val="tx1"/>
              </a:solidFill>
            </a:endParaRPr>
          </a:p>
          <a:p>
            <a:pPr marL="342900" indent="-342900" fontAlgn="auto">
              <a:lnSpc>
                <a:spcPct val="150000"/>
              </a:lnSpc>
              <a:buFont typeface="Wingdings" panose="05000000000000000000" charset="0"/>
              <a:buChar char="Ø"/>
            </a:pPr>
            <a:r>
              <a:rPr lang="zh-CN" altLang="en-US" sz="2000" b="1" dirty="0">
                <a:solidFill>
                  <a:schemeClr val="tx1"/>
                </a:solidFill>
                <a:sym typeface="+mn-ea"/>
              </a:rPr>
              <a:t>会对空气造成污染。垃圾中粉末、细粒在空气中飘扬，造成空气质量下降。如：焚烧秸秆。</a:t>
            </a:r>
            <a:endParaRPr lang="zh-CN" altLang="en-US" sz="2000" b="1" dirty="0">
              <a:solidFill>
                <a:schemeClr val="tx1"/>
              </a:solidFill>
            </a:endParaRPr>
          </a:p>
          <a:p>
            <a:pPr marL="342900" indent="-342900" fontAlgn="auto">
              <a:lnSpc>
                <a:spcPct val="150000"/>
              </a:lnSpc>
              <a:buFont typeface="Wingdings" panose="05000000000000000000" charset="0"/>
              <a:buChar char="Ø"/>
            </a:pPr>
            <a:r>
              <a:rPr lang="zh-CN" altLang="en-US" sz="2000" b="1" dirty="0">
                <a:solidFill>
                  <a:schemeClr val="tx1"/>
                </a:solidFill>
                <a:sym typeface="+mn-ea"/>
              </a:rPr>
              <a:t>对水体也会造成污染。有害物体排入江河会导致鱼类</a:t>
            </a:r>
          </a:p>
        </p:txBody>
      </p:sp>
    </p:spTree>
  </p:cSld>
  <p:clrMapOvr>
    <a:masterClrMapping/>
  </p:clrMapOvr>
  <mc:AlternateContent xmlns:mc="http://schemas.openxmlformats.org/markup-compatibility/2006">
    <mc:Choice xmlns:p14="http://schemas.microsoft.com/office/powerpoint/2010/main" xmlns="" Requires="p14">
      <p:transition spd="slow" p14:dur="1600" advTm="0">
        <p14:prism isInverted="1"/>
      </p:transition>
    </mc:Choice>
    <mc:Fallback>
      <p:transition spd="slow" advTm="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31115" y="160184"/>
            <a:ext cx="4535488" cy="583565"/>
          </a:xfrm>
          <a:prstGeom prst="rect">
            <a:avLst/>
          </a:prstGeom>
          <a:noFill/>
        </p:spPr>
        <p:txBody>
          <a:bodyPr wrap="square" rtlCol="0">
            <a:spAutoFit/>
          </a:bodyPr>
          <a:lstStyle/>
          <a:p>
            <a:r>
              <a:rPr lang="zh-CN" altLang="zh-CN"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sym typeface="+mn-ea"/>
              </a:rPr>
              <a:t>四、固体垃圾污染</a:t>
            </a:r>
            <a:endParaRPr lang="zh-CN" altLang="zh-CN"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sp>
        <p:nvSpPr>
          <p:cNvPr id="31745" name="Rectangle 2"/>
          <p:cNvSpPr>
            <a:spLocks noGrp="1"/>
          </p:cNvSpPr>
          <p:nvPr/>
        </p:nvSpPr>
        <p:spPr>
          <a:xfrm>
            <a:off x="454660" y="1049020"/>
            <a:ext cx="6477000" cy="4681855"/>
          </a:xfrm>
          <a:prstGeom prst="rect">
            <a:avLst/>
          </a:prstGeom>
          <a:noFill/>
          <a:ln w="9525">
            <a:noFill/>
          </a:ln>
        </p:spPr>
        <p:txBody>
          <a:bodyPr vert="horz" wrap="square" lIns="91440" tIns="45720" rIns="91440" bIns="45720" anchor="ctr"/>
          <a:lstStyle>
            <a:lvl1pPr algn="l" rtl="0" fontAlgn="base">
              <a:spcBef>
                <a:spcPct val="0"/>
              </a:spcBef>
              <a:spcAft>
                <a:spcPct val="0"/>
              </a:spcAft>
              <a:defRPr sz="4400" b="1">
                <a:solidFill>
                  <a:srgbClr val="FFFFFF"/>
                </a:solidFill>
                <a:latin typeface="+mj-lt"/>
                <a:ea typeface="+mj-ea"/>
                <a:cs typeface="+mj-cs"/>
              </a:defRPr>
            </a:lvl1pPr>
            <a:lvl2pPr algn="l" rtl="0" fontAlgn="base">
              <a:spcBef>
                <a:spcPct val="0"/>
              </a:spcBef>
              <a:spcAft>
                <a:spcPct val="0"/>
              </a:spcAft>
              <a:defRPr sz="4400" b="1">
                <a:solidFill>
                  <a:srgbClr val="FFFFFF"/>
                </a:solidFill>
                <a:latin typeface="Arial" panose="020B0604020202020204" pitchFamily="34" charset="0"/>
              </a:defRPr>
            </a:lvl2pPr>
            <a:lvl3pPr algn="l" rtl="0" fontAlgn="base">
              <a:spcBef>
                <a:spcPct val="0"/>
              </a:spcBef>
              <a:spcAft>
                <a:spcPct val="0"/>
              </a:spcAft>
              <a:defRPr sz="4400" b="1">
                <a:solidFill>
                  <a:srgbClr val="FFFFFF"/>
                </a:solidFill>
                <a:latin typeface="Arial" panose="020B0604020202020204" pitchFamily="34" charset="0"/>
              </a:defRPr>
            </a:lvl3pPr>
            <a:lvl4pPr algn="l" rtl="0" fontAlgn="base">
              <a:spcBef>
                <a:spcPct val="0"/>
              </a:spcBef>
              <a:spcAft>
                <a:spcPct val="0"/>
              </a:spcAft>
              <a:defRPr sz="4400" b="1">
                <a:solidFill>
                  <a:srgbClr val="FFFFFF"/>
                </a:solidFill>
                <a:latin typeface="Arial" panose="020B0604020202020204" pitchFamily="34" charset="0"/>
              </a:defRPr>
            </a:lvl4pPr>
            <a:lvl5pPr algn="l" rtl="0" fontAlgn="base">
              <a:spcBef>
                <a:spcPct val="0"/>
              </a:spcBef>
              <a:spcAft>
                <a:spcPct val="0"/>
              </a:spcAft>
              <a:defRPr sz="4400" b="1">
                <a:solidFill>
                  <a:srgbClr val="FFFFFF"/>
                </a:solidFill>
                <a:latin typeface="Arial" panose="020B0604020202020204" pitchFamily="34" charset="0"/>
              </a:defRPr>
            </a:lvl5pPr>
            <a:lvl6pPr marL="457200" algn="l" rtl="0" fontAlgn="base">
              <a:spcBef>
                <a:spcPct val="0"/>
              </a:spcBef>
              <a:spcAft>
                <a:spcPct val="0"/>
              </a:spcAft>
              <a:defRPr sz="4400" b="1">
                <a:solidFill>
                  <a:srgbClr val="FFFFFF"/>
                </a:solidFill>
                <a:latin typeface="Arial" panose="020B0604020202020204" pitchFamily="34" charset="0"/>
              </a:defRPr>
            </a:lvl6pPr>
            <a:lvl7pPr marL="914400" algn="l" rtl="0" fontAlgn="base">
              <a:spcBef>
                <a:spcPct val="0"/>
              </a:spcBef>
              <a:spcAft>
                <a:spcPct val="0"/>
              </a:spcAft>
              <a:defRPr sz="4400" b="1">
                <a:solidFill>
                  <a:srgbClr val="FFFFFF"/>
                </a:solidFill>
                <a:latin typeface="Arial" panose="020B0604020202020204" pitchFamily="34" charset="0"/>
              </a:defRPr>
            </a:lvl7pPr>
            <a:lvl8pPr marL="1371600" algn="l" rtl="0" fontAlgn="base">
              <a:spcBef>
                <a:spcPct val="0"/>
              </a:spcBef>
              <a:spcAft>
                <a:spcPct val="0"/>
              </a:spcAft>
              <a:defRPr sz="4400" b="1">
                <a:solidFill>
                  <a:srgbClr val="FFFFFF"/>
                </a:solidFill>
                <a:latin typeface="Arial" panose="020B0604020202020204" pitchFamily="34" charset="0"/>
              </a:defRPr>
            </a:lvl8pPr>
            <a:lvl9pPr marL="1828800" algn="l" rtl="0" fontAlgn="base">
              <a:spcBef>
                <a:spcPct val="0"/>
              </a:spcBef>
              <a:spcAft>
                <a:spcPct val="0"/>
              </a:spcAft>
              <a:defRPr sz="4400" b="1">
                <a:solidFill>
                  <a:srgbClr val="FFFFFF"/>
                </a:solidFill>
                <a:latin typeface="Arial" panose="020B0604020202020204" pitchFamily="34" charset="0"/>
              </a:defRPr>
            </a:lvl9pPr>
          </a:lstStyle>
          <a:p>
            <a:pPr marL="0" marR="0" lvl="0" indent="0" algn="l" rtl="0" latinLnBrk="0">
              <a:lnSpc>
                <a:spcPct val="90000"/>
              </a:lnSpc>
              <a:spcBef>
                <a:spcPct val="50000"/>
              </a:spcBef>
              <a:spcAft>
                <a:spcPct val="0"/>
              </a:spcAft>
              <a:buNone/>
            </a:pPr>
            <a:endParaRPr lang="zh-CN" altLang="en-US" sz="2000" dirty="0">
              <a:solidFill>
                <a:schemeClr val="tx1"/>
              </a:solidFill>
              <a:latin typeface="Arial" panose="020B0604020202020204" pitchFamily="34" charset="0"/>
              <a:ea typeface="黑体" pitchFamily="49" charset="-122"/>
              <a:sym typeface="+mn-ea"/>
            </a:endParaRPr>
          </a:p>
        </p:txBody>
      </p:sp>
      <p:sp>
        <p:nvSpPr>
          <p:cNvPr id="5" name="文本框 4"/>
          <p:cNvSpPr txBox="1"/>
          <p:nvPr/>
        </p:nvSpPr>
        <p:spPr>
          <a:xfrm>
            <a:off x="355600" y="1049020"/>
            <a:ext cx="3486785" cy="398780"/>
          </a:xfrm>
          <a:prstGeom prst="rect">
            <a:avLst/>
          </a:prstGeom>
          <a:noFill/>
        </p:spPr>
        <p:txBody>
          <a:bodyPr wrap="square" rtlCol="0">
            <a:spAutoFit/>
          </a:bodyPr>
          <a:lstStyle/>
          <a:p>
            <a:pPr marL="285750" indent="-285750">
              <a:buFont typeface="Wingdings" panose="05000000000000000000" charset="0"/>
              <a:buChar char="n"/>
            </a:pPr>
            <a:r>
              <a:rPr lang="zh-CN" altLang="en-US" sz="2000" b="1">
                <a:sym typeface="+mn-ea"/>
              </a:rPr>
              <a:t>生活垃圾分类</a:t>
            </a:r>
            <a:endParaRPr lang="zh-CN" altLang="en-US" sz="2000" b="1"/>
          </a:p>
        </p:txBody>
      </p:sp>
      <p:sp>
        <p:nvSpPr>
          <p:cNvPr id="3" name="文本框 2"/>
          <p:cNvSpPr txBox="1"/>
          <p:nvPr/>
        </p:nvSpPr>
        <p:spPr>
          <a:xfrm>
            <a:off x="1264285" y="1447800"/>
            <a:ext cx="7459345" cy="2553335"/>
          </a:xfrm>
          <a:prstGeom prst="rect">
            <a:avLst/>
          </a:prstGeom>
          <a:noFill/>
        </p:spPr>
        <p:txBody>
          <a:bodyPr wrap="square" rtlCol="0" anchor="t">
            <a:spAutoFit/>
          </a:bodyPr>
          <a:lstStyle/>
          <a:p>
            <a:pPr marL="342900" indent="-342900" algn="l" fontAlgn="auto">
              <a:lnSpc>
                <a:spcPct val="200000"/>
              </a:lnSpc>
              <a:buFont typeface="Wingdings" panose="05000000000000000000" charset="0"/>
              <a:buChar char="Ø"/>
            </a:pPr>
            <a:r>
              <a:rPr lang="zh-CN" altLang="en-US" sz="2000" b="1" dirty="0">
                <a:sym typeface="+mn-ea"/>
              </a:rPr>
              <a:t>厨余垃圾</a:t>
            </a:r>
          </a:p>
          <a:p>
            <a:pPr marL="342900" indent="-342900" algn="l" fontAlgn="auto">
              <a:lnSpc>
                <a:spcPct val="200000"/>
              </a:lnSpc>
              <a:buFont typeface="Wingdings" panose="05000000000000000000" charset="0"/>
              <a:buChar char="Ø"/>
            </a:pPr>
            <a:r>
              <a:rPr lang="zh-CN" altLang="en-US" sz="2000" b="1" dirty="0">
                <a:sym typeface="+mn-ea"/>
              </a:rPr>
              <a:t>可回收垃圾</a:t>
            </a:r>
          </a:p>
          <a:p>
            <a:pPr marL="342900" indent="-342900" algn="l" fontAlgn="auto">
              <a:lnSpc>
                <a:spcPct val="200000"/>
              </a:lnSpc>
              <a:buFont typeface="Wingdings" panose="05000000000000000000" charset="0"/>
              <a:buChar char="Ø"/>
            </a:pPr>
            <a:r>
              <a:rPr lang="zh-CN" altLang="en-US" sz="2000" b="1" dirty="0">
                <a:sym typeface="+mn-ea"/>
              </a:rPr>
              <a:t>有害垃圾</a:t>
            </a:r>
          </a:p>
          <a:p>
            <a:pPr marL="342900" indent="-342900" algn="l" fontAlgn="auto">
              <a:lnSpc>
                <a:spcPct val="200000"/>
              </a:lnSpc>
              <a:buFont typeface="Wingdings" panose="05000000000000000000" charset="0"/>
              <a:buChar char="Ø"/>
            </a:pPr>
            <a:r>
              <a:rPr lang="zh-CN" altLang="en-US" sz="2000" b="1" dirty="0">
                <a:sym typeface="+mn-ea"/>
              </a:rPr>
              <a:t>其他垃圾</a:t>
            </a:r>
            <a:endParaRPr lang="zh-CN" altLang="en-US" sz="2000" b="1" dirty="0">
              <a:solidFill>
                <a:schemeClr val="tx1"/>
              </a:solidFill>
              <a:sym typeface="+mn-ea"/>
            </a:endParaRPr>
          </a:p>
        </p:txBody>
      </p:sp>
    </p:spTree>
  </p:cSld>
  <p:clrMapOvr>
    <a:masterClrMapping/>
  </p:clrMapOvr>
  <mc:AlternateContent xmlns:mc="http://schemas.openxmlformats.org/markup-compatibility/2006">
    <mc:Choice xmlns:p14="http://schemas.microsoft.com/office/powerpoint/2010/main" xmlns="" Requires="p14">
      <p:transition spd="slow" p14:dur="1600" advTm="0">
        <p14:prism isInverted="1"/>
      </p:transition>
    </mc:Choice>
    <mc:Fallback>
      <p:transition spd="slow" advTm="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2"/>
            </p:custDataLst>
          </p:nvPr>
        </p:nvSpPr>
        <p:spPr>
          <a:xfrm>
            <a:off x="141764" y="375126"/>
            <a:ext cx="4711541" cy="1262063"/>
          </a:xfrm>
        </p:spPr>
        <p:txBody>
          <a:bodyPr/>
          <a:lstStyle/>
          <a:p>
            <a:pPr marL="342900" indent="-342900" algn="l">
              <a:buFont typeface="Wingdings" panose="05000000000000000000" charset="0"/>
              <a:buChar char="n"/>
            </a:pPr>
            <a:r>
              <a:rPr lang="zh-CN" altLang="en-US" sz="2400" b="1" dirty="0"/>
              <a:t>厨余垃圾</a:t>
            </a:r>
          </a:p>
        </p:txBody>
      </p:sp>
      <p:sp>
        <p:nvSpPr>
          <p:cNvPr id="4" name="内容占位符 3"/>
          <p:cNvSpPr>
            <a:spLocks noGrp="1"/>
          </p:cNvSpPr>
          <p:nvPr>
            <p:ph idx="1"/>
            <p:custDataLst>
              <p:tags r:id="rId3"/>
            </p:custDataLst>
          </p:nvPr>
        </p:nvSpPr>
        <p:spPr>
          <a:xfrm>
            <a:off x="4254500" y="1494473"/>
            <a:ext cx="4425315" cy="1784509"/>
          </a:xfrm>
        </p:spPr>
        <p:txBody>
          <a:bodyPr>
            <a:noAutofit/>
          </a:bodyPr>
          <a:lstStyle/>
          <a:p>
            <a:pPr marL="0" indent="0" fontAlgn="auto">
              <a:lnSpc>
                <a:spcPct val="200000"/>
              </a:lnSpc>
              <a:spcBef>
                <a:spcPts val="0"/>
              </a:spcBef>
              <a:buNone/>
            </a:pPr>
            <a:r>
              <a:rPr lang="zh-CN" altLang="en-US" sz="2400" b="1" dirty="0">
                <a:solidFill>
                  <a:schemeClr val="tx1"/>
                </a:solidFill>
              </a:rPr>
              <a:t>包括剩菜剩饭、骨头、菜根菜叶、果皮等食品类废物。</a:t>
            </a:r>
          </a:p>
        </p:txBody>
      </p:sp>
      <p:pic>
        <p:nvPicPr>
          <p:cNvPr id="5" name="图片 4"/>
          <p:cNvPicPr>
            <a:picLocks noChangeAspect="1"/>
          </p:cNvPicPr>
          <p:nvPr/>
        </p:nvPicPr>
        <p:blipFill>
          <a:blip r:embed="rId6"/>
          <a:stretch>
            <a:fillRect/>
          </a:stretch>
        </p:blipFill>
        <p:spPr>
          <a:xfrm>
            <a:off x="296545" y="1100455"/>
            <a:ext cx="3632835" cy="317436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2"/>
            </p:custDataLst>
          </p:nvPr>
        </p:nvSpPr>
        <p:spPr>
          <a:xfrm>
            <a:off x="141764" y="375126"/>
            <a:ext cx="4711541" cy="1262063"/>
          </a:xfrm>
        </p:spPr>
        <p:txBody>
          <a:bodyPr/>
          <a:lstStyle/>
          <a:p>
            <a:pPr marL="342900" indent="-342900" algn="l">
              <a:buFont typeface="Wingdings" panose="05000000000000000000" charset="0"/>
              <a:buChar char="n"/>
            </a:pPr>
            <a:r>
              <a:rPr lang="zh-CN" altLang="en-US" sz="2400" b="1" dirty="0">
                <a:sym typeface="+mn-ea"/>
              </a:rPr>
              <a:t>可回收垃圾</a:t>
            </a:r>
            <a:endParaRPr lang="zh-CN" altLang="en-US" sz="2400" b="1" dirty="0"/>
          </a:p>
        </p:txBody>
      </p:sp>
      <p:sp>
        <p:nvSpPr>
          <p:cNvPr id="4" name="内容占位符 3"/>
          <p:cNvSpPr>
            <a:spLocks noGrp="1"/>
          </p:cNvSpPr>
          <p:nvPr>
            <p:ph idx="1"/>
            <p:custDataLst>
              <p:tags r:id="rId3"/>
            </p:custDataLst>
          </p:nvPr>
        </p:nvSpPr>
        <p:spPr>
          <a:xfrm>
            <a:off x="4254500" y="1290003"/>
            <a:ext cx="4425315" cy="1784509"/>
          </a:xfrm>
        </p:spPr>
        <p:txBody>
          <a:bodyPr>
            <a:noAutofit/>
          </a:bodyPr>
          <a:lstStyle/>
          <a:p>
            <a:pPr marL="0" indent="0" fontAlgn="auto">
              <a:lnSpc>
                <a:spcPct val="200000"/>
              </a:lnSpc>
              <a:spcBef>
                <a:spcPts val="0"/>
              </a:spcBef>
              <a:buNone/>
            </a:pPr>
            <a:r>
              <a:rPr lang="zh-CN" altLang="en-US" sz="2400" b="1" dirty="0">
                <a:sym typeface="+mn-ea"/>
              </a:rPr>
              <a:t>包括废纸、塑料、玻璃、金属和布料五大类。注：纸巾和厕所纸由于水溶性太强不可回收。</a:t>
            </a:r>
            <a:endParaRPr lang="en-US" altLang="zh-CN" sz="2400" dirty="0">
              <a:solidFill>
                <a:schemeClr val="accent1"/>
              </a:solidFill>
            </a:endParaRPr>
          </a:p>
          <a:p>
            <a:pPr marL="0" indent="0" fontAlgn="auto">
              <a:lnSpc>
                <a:spcPct val="200000"/>
              </a:lnSpc>
              <a:spcBef>
                <a:spcPts val="0"/>
              </a:spcBef>
              <a:buNone/>
            </a:pPr>
            <a:endParaRPr lang="zh-CN" altLang="en-US" sz="2400" b="1" dirty="0">
              <a:solidFill>
                <a:schemeClr val="tx1"/>
              </a:solidFill>
            </a:endParaRPr>
          </a:p>
        </p:txBody>
      </p:sp>
      <p:pic>
        <p:nvPicPr>
          <p:cNvPr id="2" name="图片 1"/>
          <p:cNvPicPr>
            <a:picLocks noChangeAspect="1"/>
          </p:cNvPicPr>
          <p:nvPr/>
        </p:nvPicPr>
        <p:blipFill>
          <a:blip r:embed="rId6"/>
          <a:stretch>
            <a:fillRect/>
          </a:stretch>
        </p:blipFill>
        <p:spPr>
          <a:xfrm>
            <a:off x="456565" y="1047750"/>
            <a:ext cx="3219450" cy="291719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2"/>
            </p:custDataLst>
          </p:nvPr>
        </p:nvSpPr>
        <p:spPr>
          <a:xfrm>
            <a:off x="141764" y="375126"/>
            <a:ext cx="4711541" cy="1262063"/>
          </a:xfrm>
        </p:spPr>
        <p:txBody>
          <a:bodyPr/>
          <a:lstStyle/>
          <a:p>
            <a:pPr marL="342900" indent="-342900" algn="l">
              <a:buFont typeface="Wingdings" panose="05000000000000000000" charset="0"/>
              <a:buChar char="n"/>
            </a:pPr>
            <a:r>
              <a:rPr lang="zh-CN" altLang="en-US" sz="2400" b="1" dirty="0">
                <a:sym typeface="+mn-ea"/>
              </a:rPr>
              <a:t>有害垃圾</a:t>
            </a:r>
            <a:endParaRPr lang="zh-CN" altLang="en-US" sz="2400" b="1" dirty="0"/>
          </a:p>
        </p:txBody>
      </p:sp>
      <p:sp>
        <p:nvSpPr>
          <p:cNvPr id="4" name="内容占位符 3"/>
          <p:cNvSpPr>
            <a:spLocks noGrp="1"/>
          </p:cNvSpPr>
          <p:nvPr>
            <p:ph idx="1"/>
            <p:custDataLst>
              <p:tags r:id="rId3"/>
            </p:custDataLst>
          </p:nvPr>
        </p:nvSpPr>
        <p:spPr>
          <a:xfrm>
            <a:off x="3953510" y="1338580"/>
            <a:ext cx="4834255" cy="1784350"/>
          </a:xfrm>
        </p:spPr>
        <p:txBody>
          <a:bodyPr>
            <a:noAutofit/>
          </a:bodyPr>
          <a:lstStyle/>
          <a:p>
            <a:pPr marL="0" indent="0" fontAlgn="auto">
              <a:lnSpc>
                <a:spcPct val="150000"/>
              </a:lnSpc>
              <a:spcBef>
                <a:spcPts val="0"/>
              </a:spcBef>
              <a:buNone/>
            </a:pPr>
            <a:r>
              <a:rPr lang="zh-CN" altLang="en-US" sz="2000" b="1" dirty="0">
                <a:solidFill>
                  <a:schemeClr val="tx1"/>
                </a:solidFill>
                <a:latin typeface="宋体" panose="02010600030101010101" pitchFamily="2" charset="-122"/>
                <a:ea typeface="宋体" panose="02010600030101010101" pitchFamily="2" charset="-122"/>
                <a:sym typeface="+mn-ea"/>
              </a:rPr>
              <a:t>存有对人体健康有害的重金属、有毒的物质或者对环境造成现实危害或者潜在危害的废弃物。（包括电池、荧光灯管、灯泡、水银温度计、油漆桶、家电类、过期的药品、过期的化妆品）</a:t>
            </a:r>
            <a:endParaRPr lang="en-US" altLang="zh-CN" sz="2000" b="1" dirty="0">
              <a:solidFill>
                <a:schemeClr val="tx1"/>
              </a:solidFill>
              <a:latin typeface="宋体" panose="02010600030101010101" pitchFamily="2" charset="-122"/>
              <a:ea typeface="宋体" panose="02010600030101010101" pitchFamily="2" charset="-122"/>
            </a:endParaRPr>
          </a:p>
          <a:p>
            <a:pPr marL="0" indent="0" fontAlgn="auto">
              <a:lnSpc>
                <a:spcPct val="200000"/>
              </a:lnSpc>
              <a:spcBef>
                <a:spcPts val="0"/>
              </a:spcBef>
              <a:buNone/>
            </a:pPr>
            <a:endParaRPr lang="en-US" altLang="zh-CN" sz="2000" b="1" dirty="0">
              <a:solidFill>
                <a:schemeClr val="tx1"/>
              </a:solidFill>
              <a:latin typeface="宋体" panose="02010600030101010101" pitchFamily="2" charset="-122"/>
              <a:ea typeface="宋体" panose="02010600030101010101" pitchFamily="2" charset="-122"/>
            </a:endParaRPr>
          </a:p>
        </p:txBody>
      </p:sp>
      <p:pic>
        <p:nvPicPr>
          <p:cNvPr id="5" name="图片 4"/>
          <p:cNvPicPr>
            <a:picLocks noChangeAspect="1"/>
          </p:cNvPicPr>
          <p:nvPr/>
        </p:nvPicPr>
        <p:blipFill>
          <a:blip r:embed="rId6"/>
          <a:stretch>
            <a:fillRect/>
          </a:stretch>
        </p:blipFill>
        <p:spPr>
          <a:xfrm>
            <a:off x="421481" y="1188720"/>
            <a:ext cx="3088958" cy="276606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2"/>
            </p:custDataLst>
          </p:nvPr>
        </p:nvSpPr>
        <p:spPr>
          <a:xfrm>
            <a:off x="141764" y="375126"/>
            <a:ext cx="4711541" cy="1262063"/>
          </a:xfrm>
        </p:spPr>
        <p:txBody>
          <a:bodyPr/>
          <a:lstStyle/>
          <a:p>
            <a:pPr marL="342900" indent="-342900" algn="l">
              <a:buFont typeface="Wingdings" panose="05000000000000000000" charset="0"/>
              <a:buChar char="n"/>
            </a:pPr>
            <a:r>
              <a:rPr lang="zh-CN" altLang="en-US" sz="2400" b="1" dirty="0">
                <a:solidFill>
                  <a:schemeClr val="tx1"/>
                </a:solidFill>
                <a:sym typeface="+mn-ea"/>
              </a:rPr>
              <a:t>其他垃圾</a:t>
            </a:r>
          </a:p>
        </p:txBody>
      </p:sp>
      <p:sp>
        <p:nvSpPr>
          <p:cNvPr id="4" name="内容占位符 3"/>
          <p:cNvSpPr>
            <a:spLocks noGrp="1"/>
          </p:cNvSpPr>
          <p:nvPr>
            <p:ph idx="1"/>
            <p:custDataLst>
              <p:tags r:id="rId3"/>
            </p:custDataLst>
          </p:nvPr>
        </p:nvSpPr>
        <p:spPr>
          <a:xfrm>
            <a:off x="3929380" y="1302385"/>
            <a:ext cx="4834255" cy="1784350"/>
          </a:xfrm>
        </p:spPr>
        <p:txBody>
          <a:bodyPr>
            <a:noAutofit/>
          </a:bodyPr>
          <a:lstStyle/>
          <a:p>
            <a:pPr marL="0" indent="0" fontAlgn="auto">
              <a:lnSpc>
                <a:spcPct val="200000"/>
              </a:lnSpc>
              <a:spcBef>
                <a:spcPts val="0"/>
              </a:spcBef>
              <a:buNone/>
            </a:pPr>
            <a:r>
              <a:rPr lang="zh-CN" altLang="en-US" sz="2000" b="1" dirty="0">
                <a:solidFill>
                  <a:schemeClr val="tx1"/>
                </a:solidFill>
                <a:sym typeface="+mn-ea"/>
              </a:rPr>
              <a:t>包括上述几类垃圾以外的砖瓦陶瓷、渣土、卫生间的废纸、纸巾等难以回收的废弃物，通常根据垃圾特性采取焚烧或者填埋的方式处理。</a:t>
            </a:r>
            <a:endParaRPr lang="zh-CN" altLang="en-US" sz="2000" dirty="0">
              <a:solidFill>
                <a:schemeClr val="accent1"/>
              </a:solidFill>
            </a:endParaRPr>
          </a:p>
          <a:p>
            <a:pPr marL="0" indent="0" fontAlgn="auto">
              <a:lnSpc>
                <a:spcPct val="200000"/>
              </a:lnSpc>
              <a:spcBef>
                <a:spcPts val="0"/>
              </a:spcBef>
              <a:buNone/>
            </a:pPr>
            <a:endParaRPr lang="en-US" altLang="zh-CN" sz="2000" b="1" dirty="0">
              <a:solidFill>
                <a:schemeClr val="tx1"/>
              </a:solidFill>
              <a:latin typeface="宋体" panose="02010600030101010101" pitchFamily="2" charset="-122"/>
              <a:ea typeface="宋体" panose="02010600030101010101" pitchFamily="2" charset="-122"/>
            </a:endParaRPr>
          </a:p>
        </p:txBody>
      </p:sp>
      <p:pic>
        <p:nvPicPr>
          <p:cNvPr id="2" name="图片 1"/>
          <p:cNvPicPr>
            <a:picLocks noChangeAspect="1"/>
          </p:cNvPicPr>
          <p:nvPr/>
        </p:nvPicPr>
        <p:blipFill>
          <a:blip r:embed="rId6"/>
          <a:stretch>
            <a:fillRect/>
          </a:stretch>
        </p:blipFill>
        <p:spPr>
          <a:xfrm>
            <a:off x="614998" y="1302385"/>
            <a:ext cx="2720816" cy="2808923"/>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custDataLst>
              <p:tags r:id="rId2"/>
            </p:custDataLst>
          </p:nvPr>
        </p:nvGrpSpPr>
        <p:grpSpPr>
          <a:xfrm>
            <a:off x="998747" y="1771885"/>
            <a:ext cx="1219385" cy="2575202"/>
            <a:chOff x="6487064" y="2268747"/>
            <a:chExt cx="1233578" cy="2605178"/>
          </a:xfrm>
          <a:solidFill>
            <a:srgbClr val="00B0F0"/>
          </a:solidFill>
        </p:grpSpPr>
        <p:sp>
          <p:nvSpPr>
            <p:cNvPr id="15" name="任意多边形 14"/>
            <p:cNvSpPr/>
            <p:nvPr>
              <p:custDataLst>
                <p:tags r:id="rId19"/>
              </p:custDataLst>
            </p:nvPr>
          </p:nvSpPr>
          <p:spPr>
            <a:xfrm>
              <a:off x="6487064" y="2268747"/>
              <a:ext cx="1233578" cy="560717"/>
            </a:xfrm>
            <a:custGeom>
              <a:avLst/>
              <a:gdLst>
                <a:gd name="connsiteX0" fmla="*/ 616790 w 1233578"/>
                <a:gd name="connsiteY0" fmla="*/ 56071 h 560717"/>
                <a:gd name="connsiteX1" fmla="*/ 547778 w 1233578"/>
                <a:gd name="connsiteY1" fmla="*/ 125083 h 560717"/>
                <a:gd name="connsiteX2" fmla="*/ 616790 w 1233578"/>
                <a:gd name="connsiteY2" fmla="*/ 194095 h 560717"/>
                <a:gd name="connsiteX3" fmla="*/ 685802 w 1233578"/>
                <a:gd name="connsiteY3" fmla="*/ 125083 h 560717"/>
                <a:gd name="connsiteX4" fmla="*/ 616790 w 1233578"/>
                <a:gd name="connsiteY4" fmla="*/ 56071 h 560717"/>
                <a:gd name="connsiteX5" fmla="*/ 280359 w 1233578"/>
                <a:gd name="connsiteY5" fmla="*/ 0 h 560717"/>
                <a:gd name="connsiteX6" fmla="*/ 953220 w 1233578"/>
                <a:gd name="connsiteY6" fmla="*/ 0 h 560717"/>
                <a:gd name="connsiteX7" fmla="*/ 1233578 w 1233578"/>
                <a:gd name="connsiteY7" fmla="*/ 280359 h 560717"/>
                <a:gd name="connsiteX8" fmla="*/ 1233578 w 1233578"/>
                <a:gd name="connsiteY8" fmla="*/ 560717 h 560717"/>
                <a:gd name="connsiteX9" fmla="*/ 0 w 1233578"/>
                <a:gd name="connsiteY9" fmla="*/ 560717 h 560717"/>
                <a:gd name="connsiteX10" fmla="*/ 0 w 1233578"/>
                <a:gd name="connsiteY10" fmla="*/ 280359 h 56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3578" h="560717">
                  <a:moveTo>
                    <a:pt x="616790" y="56071"/>
                  </a:moveTo>
                  <a:cubicBezTo>
                    <a:pt x="578676" y="56071"/>
                    <a:pt x="547778" y="86969"/>
                    <a:pt x="547778" y="125083"/>
                  </a:cubicBezTo>
                  <a:cubicBezTo>
                    <a:pt x="547778" y="163197"/>
                    <a:pt x="578676" y="194095"/>
                    <a:pt x="616790" y="194095"/>
                  </a:cubicBezTo>
                  <a:cubicBezTo>
                    <a:pt x="654904" y="194095"/>
                    <a:pt x="685802" y="163197"/>
                    <a:pt x="685802" y="125083"/>
                  </a:cubicBezTo>
                  <a:cubicBezTo>
                    <a:pt x="685802" y="86969"/>
                    <a:pt x="654904" y="56071"/>
                    <a:pt x="616790" y="56071"/>
                  </a:cubicBezTo>
                  <a:close/>
                  <a:moveTo>
                    <a:pt x="280359" y="0"/>
                  </a:moveTo>
                  <a:lnTo>
                    <a:pt x="953220" y="0"/>
                  </a:lnTo>
                  <a:lnTo>
                    <a:pt x="1233578" y="280359"/>
                  </a:lnTo>
                  <a:lnTo>
                    <a:pt x="1233578" y="560717"/>
                  </a:lnTo>
                  <a:lnTo>
                    <a:pt x="0" y="560717"/>
                  </a:lnTo>
                  <a:lnTo>
                    <a:pt x="0" y="280359"/>
                  </a:lnTo>
                  <a:close/>
                </a:path>
              </a:pathLst>
            </a:custGeom>
            <a:grpFill/>
            <a:ln>
              <a:noFill/>
            </a:ln>
          </p:spPr>
          <p:style>
            <a:lnRef idx="2">
              <a:srgbClr val="92D050">
                <a:shade val="50000"/>
              </a:srgbClr>
            </a:lnRef>
            <a:fillRef idx="1">
              <a:srgbClr val="92D050"/>
            </a:fillRef>
            <a:effectRef idx="0">
              <a:srgbClr val="92D050"/>
            </a:effectRef>
            <a:fontRef idx="minor">
              <a:sysClr val="window" lastClr="FFFFFF"/>
            </a:fontRef>
          </p:style>
          <p:txBody>
            <a:bodyPr tIns="108000" rtlCol="0" anchor="ctr">
              <a:normAutofit/>
            </a:bodyPr>
            <a:lstStyle/>
            <a:p>
              <a:pPr algn="ctr"/>
              <a:r>
                <a:rPr lang="en-US" altLang="zh-CN" sz="1500" dirty="0">
                  <a:solidFill>
                    <a:sysClr val="window" lastClr="FFFFFF"/>
                  </a:solidFill>
                </a:rPr>
                <a:t>A</a:t>
              </a:r>
              <a:endParaRPr lang="zh-CN" altLang="en-US" sz="1500" dirty="0">
                <a:solidFill>
                  <a:sysClr val="window" lastClr="FFFFFF"/>
                </a:solidFill>
              </a:endParaRPr>
            </a:p>
          </p:txBody>
        </p:sp>
        <p:sp>
          <p:nvSpPr>
            <p:cNvPr id="9" name="任意多边形 8"/>
            <p:cNvSpPr/>
            <p:nvPr>
              <p:custDataLst>
                <p:tags r:id="rId20"/>
              </p:custDataLst>
            </p:nvPr>
          </p:nvSpPr>
          <p:spPr>
            <a:xfrm>
              <a:off x="6487064" y="2829464"/>
              <a:ext cx="1233578" cy="2044461"/>
            </a:xfrm>
            <a:custGeom>
              <a:avLst/>
              <a:gdLst>
                <a:gd name="connsiteX0" fmla="*/ 0 w 1233578"/>
                <a:gd name="connsiteY0" fmla="*/ 0 h 2044461"/>
                <a:gd name="connsiteX1" fmla="*/ 1233578 w 1233578"/>
                <a:gd name="connsiteY1" fmla="*/ 0 h 2044461"/>
                <a:gd name="connsiteX2" fmla="*/ 1233578 w 1233578"/>
                <a:gd name="connsiteY2" fmla="*/ 1863306 h 2044461"/>
                <a:gd name="connsiteX3" fmla="*/ 1052423 w 1233578"/>
                <a:gd name="connsiteY3" fmla="*/ 2044461 h 2044461"/>
                <a:gd name="connsiteX4" fmla="*/ 181155 w 1233578"/>
                <a:gd name="connsiteY4" fmla="*/ 2044461 h 2044461"/>
                <a:gd name="connsiteX5" fmla="*/ 0 w 1233578"/>
                <a:gd name="connsiteY5" fmla="*/ 1863306 h 2044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78" h="2044461">
                  <a:moveTo>
                    <a:pt x="0" y="0"/>
                  </a:moveTo>
                  <a:lnTo>
                    <a:pt x="1233578" y="0"/>
                  </a:lnTo>
                  <a:lnTo>
                    <a:pt x="1233578" y="1863306"/>
                  </a:lnTo>
                  <a:lnTo>
                    <a:pt x="1052423" y="2044461"/>
                  </a:lnTo>
                  <a:lnTo>
                    <a:pt x="181155" y="2044461"/>
                  </a:lnTo>
                  <a:lnTo>
                    <a:pt x="0" y="1863306"/>
                  </a:lnTo>
                  <a:close/>
                </a:path>
              </a:pathLst>
            </a:custGeom>
            <a:grpFill/>
            <a:ln>
              <a:noFill/>
            </a:ln>
          </p:spPr>
          <p:style>
            <a:lnRef idx="2">
              <a:srgbClr val="92D050">
                <a:shade val="50000"/>
              </a:srgbClr>
            </a:lnRef>
            <a:fillRef idx="1">
              <a:srgbClr val="92D050"/>
            </a:fillRef>
            <a:effectRef idx="0">
              <a:srgbClr val="92D050"/>
            </a:effectRef>
            <a:fontRef idx="minor">
              <a:sysClr val="window" lastClr="FFFFFF"/>
            </a:fontRef>
          </p:style>
          <p:txBody>
            <a:bodyPr bIns="216000" rtlCol="0" anchor="ctr"/>
            <a:lstStyle/>
            <a:p>
              <a:pPr algn="ctr">
                <a:lnSpc>
                  <a:spcPct val="150000"/>
                </a:lnSpc>
              </a:pPr>
              <a:r>
                <a:rPr lang="zh-CN" altLang="en-US" sz="2400" dirty="0">
                  <a:solidFill>
                    <a:sysClr val="window" lastClr="FFFFFF"/>
                  </a:solidFill>
                </a:rPr>
                <a:t>可回收垃圾</a:t>
              </a:r>
            </a:p>
          </p:txBody>
        </p:sp>
        <p:cxnSp>
          <p:nvCxnSpPr>
            <p:cNvPr id="11" name="直接连接符 10"/>
            <p:cNvCxnSpPr/>
            <p:nvPr>
              <p:custDataLst>
                <p:tags r:id="rId21"/>
              </p:custDataLst>
            </p:nvPr>
          </p:nvCxnSpPr>
          <p:spPr>
            <a:xfrm>
              <a:off x="6487064" y="2777704"/>
              <a:ext cx="1233578" cy="0"/>
            </a:xfrm>
            <a:prstGeom prst="line">
              <a:avLst/>
            </a:prstGeom>
            <a:grpFill/>
            <a:ln>
              <a:solidFill>
                <a:sysClr val="window" lastClr="FFFFFF"/>
              </a:solidFill>
              <a:prstDash val="dash"/>
            </a:ln>
          </p:spPr>
          <p:style>
            <a:lnRef idx="1">
              <a:srgbClr val="92D050"/>
            </a:lnRef>
            <a:fillRef idx="0">
              <a:srgbClr val="92D050"/>
            </a:fillRef>
            <a:effectRef idx="0">
              <a:srgbClr val="92D050"/>
            </a:effectRef>
            <a:fontRef idx="minor">
              <a:srgbClr val="5F5F5F"/>
            </a:fontRef>
          </p:style>
        </p:cxnSp>
        <p:cxnSp>
          <p:nvCxnSpPr>
            <p:cNvPr id="12" name="直接连接符 11"/>
            <p:cNvCxnSpPr/>
            <p:nvPr>
              <p:custDataLst>
                <p:tags r:id="rId22"/>
              </p:custDataLst>
            </p:nvPr>
          </p:nvCxnSpPr>
          <p:spPr>
            <a:xfrm>
              <a:off x="6487064" y="4675516"/>
              <a:ext cx="1233578" cy="0"/>
            </a:xfrm>
            <a:prstGeom prst="line">
              <a:avLst/>
            </a:prstGeom>
            <a:grpFill/>
            <a:ln>
              <a:solidFill>
                <a:sysClr val="window" lastClr="FFFFFF"/>
              </a:solidFill>
              <a:prstDash val="dash"/>
            </a:ln>
          </p:spPr>
          <p:style>
            <a:lnRef idx="1">
              <a:srgbClr val="92D050"/>
            </a:lnRef>
            <a:fillRef idx="0">
              <a:srgbClr val="92D050"/>
            </a:fillRef>
            <a:effectRef idx="0">
              <a:srgbClr val="92D050"/>
            </a:effectRef>
            <a:fontRef idx="minor">
              <a:srgbClr val="5F5F5F"/>
            </a:fontRef>
          </p:style>
        </p:cxnSp>
      </p:grpSp>
      <p:grpSp>
        <p:nvGrpSpPr>
          <p:cNvPr id="17" name="组合 16"/>
          <p:cNvGrpSpPr/>
          <p:nvPr>
            <p:custDataLst>
              <p:tags r:id="rId3"/>
            </p:custDataLst>
          </p:nvPr>
        </p:nvGrpSpPr>
        <p:grpSpPr>
          <a:xfrm>
            <a:off x="2978476" y="1771885"/>
            <a:ext cx="1219385" cy="2575202"/>
            <a:chOff x="6487064" y="2268747"/>
            <a:chExt cx="1233578" cy="2605178"/>
          </a:xfrm>
        </p:grpSpPr>
        <p:sp>
          <p:nvSpPr>
            <p:cNvPr id="18" name="任意多边形 17"/>
            <p:cNvSpPr/>
            <p:nvPr>
              <p:custDataLst>
                <p:tags r:id="rId15"/>
              </p:custDataLst>
            </p:nvPr>
          </p:nvSpPr>
          <p:spPr>
            <a:xfrm>
              <a:off x="6487064" y="2268747"/>
              <a:ext cx="1233578" cy="560717"/>
            </a:xfrm>
            <a:custGeom>
              <a:avLst/>
              <a:gdLst>
                <a:gd name="connsiteX0" fmla="*/ 616790 w 1233578"/>
                <a:gd name="connsiteY0" fmla="*/ 56071 h 560717"/>
                <a:gd name="connsiteX1" fmla="*/ 547778 w 1233578"/>
                <a:gd name="connsiteY1" fmla="*/ 125083 h 560717"/>
                <a:gd name="connsiteX2" fmla="*/ 616790 w 1233578"/>
                <a:gd name="connsiteY2" fmla="*/ 194095 h 560717"/>
                <a:gd name="connsiteX3" fmla="*/ 685802 w 1233578"/>
                <a:gd name="connsiteY3" fmla="*/ 125083 h 560717"/>
                <a:gd name="connsiteX4" fmla="*/ 616790 w 1233578"/>
                <a:gd name="connsiteY4" fmla="*/ 56071 h 560717"/>
                <a:gd name="connsiteX5" fmla="*/ 280359 w 1233578"/>
                <a:gd name="connsiteY5" fmla="*/ 0 h 560717"/>
                <a:gd name="connsiteX6" fmla="*/ 953220 w 1233578"/>
                <a:gd name="connsiteY6" fmla="*/ 0 h 560717"/>
                <a:gd name="connsiteX7" fmla="*/ 1233578 w 1233578"/>
                <a:gd name="connsiteY7" fmla="*/ 280359 h 560717"/>
                <a:gd name="connsiteX8" fmla="*/ 1233578 w 1233578"/>
                <a:gd name="connsiteY8" fmla="*/ 560717 h 560717"/>
                <a:gd name="connsiteX9" fmla="*/ 0 w 1233578"/>
                <a:gd name="connsiteY9" fmla="*/ 560717 h 560717"/>
                <a:gd name="connsiteX10" fmla="*/ 0 w 1233578"/>
                <a:gd name="connsiteY10" fmla="*/ 280359 h 56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3578" h="560717">
                  <a:moveTo>
                    <a:pt x="616790" y="56071"/>
                  </a:moveTo>
                  <a:cubicBezTo>
                    <a:pt x="578676" y="56071"/>
                    <a:pt x="547778" y="86969"/>
                    <a:pt x="547778" y="125083"/>
                  </a:cubicBezTo>
                  <a:cubicBezTo>
                    <a:pt x="547778" y="163197"/>
                    <a:pt x="578676" y="194095"/>
                    <a:pt x="616790" y="194095"/>
                  </a:cubicBezTo>
                  <a:cubicBezTo>
                    <a:pt x="654904" y="194095"/>
                    <a:pt x="685802" y="163197"/>
                    <a:pt x="685802" y="125083"/>
                  </a:cubicBezTo>
                  <a:cubicBezTo>
                    <a:pt x="685802" y="86969"/>
                    <a:pt x="654904" y="56071"/>
                    <a:pt x="616790" y="56071"/>
                  </a:cubicBezTo>
                  <a:close/>
                  <a:moveTo>
                    <a:pt x="280359" y="0"/>
                  </a:moveTo>
                  <a:lnTo>
                    <a:pt x="953220" y="0"/>
                  </a:lnTo>
                  <a:lnTo>
                    <a:pt x="1233578" y="280359"/>
                  </a:lnTo>
                  <a:lnTo>
                    <a:pt x="1233578" y="560717"/>
                  </a:lnTo>
                  <a:lnTo>
                    <a:pt x="0" y="560717"/>
                  </a:lnTo>
                  <a:lnTo>
                    <a:pt x="0" y="280359"/>
                  </a:lnTo>
                  <a:close/>
                </a:path>
              </a:pathLst>
            </a:custGeom>
            <a:solidFill>
              <a:srgbClr val="63A537"/>
            </a:solidFill>
            <a:ln>
              <a:noFill/>
            </a:ln>
          </p:spPr>
          <p:style>
            <a:lnRef idx="2">
              <a:srgbClr val="92D050">
                <a:shade val="50000"/>
              </a:srgbClr>
            </a:lnRef>
            <a:fillRef idx="1">
              <a:srgbClr val="92D050"/>
            </a:fillRef>
            <a:effectRef idx="0">
              <a:srgbClr val="92D050"/>
            </a:effectRef>
            <a:fontRef idx="minor">
              <a:sysClr val="window" lastClr="FFFFFF"/>
            </a:fontRef>
          </p:style>
          <p:txBody>
            <a:bodyPr tIns="108000" rtlCol="0" anchor="ctr">
              <a:normAutofit/>
            </a:bodyPr>
            <a:lstStyle/>
            <a:p>
              <a:pPr algn="ctr"/>
              <a:r>
                <a:rPr lang="en-US" altLang="zh-CN" sz="1500" dirty="0" smtClean="0">
                  <a:solidFill>
                    <a:sysClr val="window" lastClr="FFFFFF"/>
                  </a:solidFill>
                </a:rPr>
                <a:t>B</a:t>
              </a:r>
              <a:endParaRPr lang="zh-CN" altLang="en-US" sz="1500" dirty="0">
                <a:solidFill>
                  <a:sysClr val="window" lastClr="FFFFFF"/>
                </a:solidFill>
              </a:endParaRPr>
            </a:p>
          </p:txBody>
        </p:sp>
        <p:sp>
          <p:nvSpPr>
            <p:cNvPr id="19" name="任意多边形 18"/>
            <p:cNvSpPr/>
            <p:nvPr>
              <p:custDataLst>
                <p:tags r:id="rId16"/>
              </p:custDataLst>
            </p:nvPr>
          </p:nvSpPr>
          <p:spPr>
            <a:xfrm>
              <a:off x="6487064" y="2829464"/>
              <a:ext cx="1233578" cy="2044461"/>
            </a:xfrm>
            <a:custGeom>
              <a:avLst/>
              <a:gdLst>
                <a:gd name="connsiteX0" fmla="*/ 0 w 1233578"/>
                <a:gd name="connsiteY0" fmla="*/ 0 h 2044461"/>
                <a:gd name="connsiteX1" fmla="*/ 1233578 w 1233578"/>
                <a:gd name="connsiteY1" fmla="*/ 0 h 2044461"/>
                <a:gd name="connsiteX2" fmla="*/ 1233578 w 1233578"/>
                <a:gd name="connsiteY2" fmla="*/ 1863306 h 2044461"/>
                <a:gd name="connsiteX3" fmla="*/ 1052423 w 1233578"/>
                <a:gd name="connsiteY3" fmla="*/ 2044461 h 2044461"/>
                <a:gd name="connsiteX4" fmla="*/ 181155 w 1233578"/>
                <a:gd name="connsiteY4" fmla="*/ 2044461 h 2044461"/>
                <a:gd name="connsiteX5" fmla="*/ 0 w 1233578"/>
                <a:gd name="connsiteY5" fmla="*/ 1863306 h 2044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78" h="2044461">
                  <a:moveTo>
                    <a:pt x="0" y="0"/>
                  </a:moveTo>
                  <a:lnTo>
                    <a:pt x="1233578" y="0"/>
                  </a:lnTo>
                  <a:lnTo>
                    <a:pt x="1233578" y="1863306"/>
                  </a:lnTo>
                  <a:lnTo>
                    <a:pt x="1052423" y="2044461"/>
                  </a:lnTo>
                  <a:lnTo>
                    <a:pt x="181155" y="2044461"/>
                  </a:lnTo>
                  <a:lnTo>
                    <a:pt x="0" y="1863306"/>
                  </a:lnTo>
                  <a:close/>
                </a:path>
              </a:pathLst>
            </a:custGeom>
            <a:ln>
              <a:noFill/>
            </a:ln>
          </p:spPr>
          <p:style>
            <a:lnRef idx="2">
              <a:srgbClr val="92D050">
                <a:shade val="50000"/>
              </a:srgbClr>
            </a:lnRef>
            <a:fillRef idx="1">
              <a:srgbClr val="92D050"/>
            </a:fillRef>
            <a:effectRef idx="0">
              <a:srgbClr val="92D050"/>
            </a:effectRef>
            <a:fontRef idx="minor">
              <a:sysClr val="window" lastClr="FFFFFF"/>
            </a:fontRef>
          </p:style>
          <p:txBody>
            <a:bodyPr bIns="216000" rtlCol="0" anchor="ctr">
              <a:normAutofit/>
            </a:bodyPr>
            <a:lstStyle/>
            <a:p>
              <a:pPr algn="ctr">
                <a:lnSpc>
                  <a:spcPct val="150000"/>
                </a:lnSpc>
              </a:pPr>
              <a:r>
                <a:rPr lang="zh-CN" altLang="en-US" sz="2400" dirty="0">
                  <a:solidFill>
                    <a:srgbClr val="FF0000"/>
                  </a:solidFill>
                </a:rPr>
                <a:t>厨余垃圾</a:t>
              </a:r>
            </a:p>
          </p:txBody>
        </p:sp>
        <p:cxnSp>
          <p:nvCxnSpPr>
            <p:cNvPr id="20" name="直接连接符 19"/>
            <p:cNvCxnSpPr/>
            <p:nvPr>
              <p:custDataLst>
                <p:tags r:id="rId17"/>
              </p:custDataLst>
            </p:nvPr>
          </p:nvCxnSpPr>
          <p:spPr>
            <a:xfrm>
              <a:off x="6487064" y="2777704"/>
              <a:ext cx="1233578" cy="0"/>
            </a:xfrm>
            <a:prstGeom prst="line">
              <a:avLst/>
            </a:prstGeom>
            <a:ln>
              <a:solidFill>
                <a:sysClr val="window" lastClr="FFFFFF"/>
              </a:solidFill>
              <a:prstDash val="dash"/>
            </a:ln>
          </p:spPr>
          <p:style>
            <a:lnRef idx="1">
              <a:srgbClr val="92D050"/>
            </a:lnRef>
            <a:fillRef idx="0">
              <a:srgbClr val="92D050"/>
            </a:fillRef>
            <a:effectRef idx="0">
              <a:srgbClr val="92D050"/>
            </a:effectRef>
            <a:fontRef idx="minor">
              <a:srgbClr val="5F5F5F"/>
            </a:fontRef>
          </p:style>
        </p:cxnSp>
        <p:cxnSp>
          <p:nvCxnSpPr>
            <p:cNvPr id="21" name="直接连接符 20"/>
            <p:cNvCxnSpPr/>
            <p:nvPr>
              <p:custDataLst>
                <p:tags r:id="rId18"/>
              </p:custDataLst>
            </p:nvPr>
          </p:nvCxnSpPr>
          <p:spPr>
            <a:xfrm>
              <a:off x="6487064" y="4675516"/>
              <a:ext cx="1233578" cy="0"/>
            </a:xfrm>
            <a:prstGeom prst="line">
              <a:avLst/>
            </a:prstGeom>
            <a:ln>
              <a:solidFill>
                <a:sysClr val="window" lastClr="FFFFFF"/>
              </a:solidFill>
              <a:prstDash val="dash"/>
            </a:ln>
          </p:spPr>
          <p:style>
            <a:lnRef idx="1">
              <a:srgbClr val="92D050"/>
            </a:lnRef>
            <a:fillRef idx="0">
              <a:srgbClr val="92D050"/>
            </a:fillRef>
            <a:effectRef idx="0">
              <a:srgbClr val="92D050"/>
            </a:effectRef>
            <a:fontRef idx="minor">
              <a:srgbClr val="5F5F5F"/>
            </a:fontRef>
          </p:style>
        </p:cxnSp>
      </p:grpSp>
      <p:grpSp>
        <p:nvGrpSpPr>
          <p:cNvPr id="22" name="组合 21"/>
          <p:cNvGrpSpPr/>
          <p:nvPr>
            <p:custDataLst>
              <p:tags r:id="rId4"/>
            </p:custDataLst>
          </p:nvPr>
        </p:nvGrpSpPr>
        <p:grpSpPr>
          <a:xfrm>
            <a:off x="4946140" y="1771885"/>
            <a:ext cx="1219385" cy="2575202"/>
            <a:chOff x="6487064" y="2268747"/>
            <a:chExt cx="1233578" cy="2605178"/>
          </a:xfrm>
        </p:grpSpPr>
        <p:sp>
          <p:nvSpPr>
            <p:cNvPr id="23" name="任意多边形 22"/>
            <p:cNvSpPr/>
            <p:nvPr>
              <p:custDataLst>
                <p:tags r:id="rId11"/>
              </p:custDataLst>
            </p:nvPr>
          </p:nvSpPr>
          <p:spPr>
            <a:xfrm>
              <a:off x="6487064" y="2268747"/>
              <a:ext cx="1233578" cy="560717"/>
            </a:xfrm>
            <a:custGeom>
              <a:avLst/>
              <a:gdLst>
                <a:gd name="connsiteX0" fmla="*/ 616790 w 1233578"/>
                <a:gd name="connsiteY0" fmla="*/ 56071 h 560717"/>
                <a:gd name="connsiteX1" fmla="*/ 547778 w 1233578"/>
                <a:gd name="connsiteY1" fmla="*/ 125083 h 560717"/>
                <a:gd name="connsiteX2" fmla="*/ 616790 w 1233578"/>
                <a:gd name="connsiteY2" fmla="*/ 194095 h 560717"/>
                <a:gd name="connsiteX3" fmla="*/ 685802 w 1233578"/>
                <a:gd name="connsiteY3" fmla="*/ 125083 h 560717"/>
                <a:gd name="connsiteX4" fmla="*/ 616790 w 1233578"/>
                <a:gd name="connsiteY4" fmla="*/ 56071 h 560717"/>
                <a:gd name="connsiteX5" fmla="*/ 280359 w 1233578"/>
                <a:gd name="connsiteY5" fmla="*/ 0 h 560717"/>
                <a:gd name="connsiteX6" fmla="*/ 953220 w 1233578"/>
                <a:gd name="connsiteY6" fmla="*/ 0 h 560717"/>
                <a:gd name="connsiteX7" fmla="*/ 1233578 w 1233578"/>
                <a:gd name="connsiteY7" fmla="*/ 280359 h 560717"/>
                <a:gd name="connsiteX8" fmla="*/ 1233578 w 1233578"/>
                <a:gd name="connsiteY8" fmla="*/ 560717 h 560717"/>
                <a:gd name="connsiteX9" fmla="*/ 0 w 1233578"/>
                <a:gd name="connsiteY9" fmla="*/ 560717 h 560717"/>
                <a:gd name="connsiteX10" fmla="*/ 0 w 1233578"/>
                <a:gd name="connsiteY10" fmla="*/ 280359 h 56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3578" h="560717">
                  <a:moveTo>
                    <a:pt x="616790" y="56071"/>
                  </a:moveTo>
                  <a:cubicBezTo>
                    <a:pt x="578676" y="56071"/>
                    <a:pt x="547778" y="86969"/>
                    <a:pt x="547778" y="125083"/>
                  </a:cubicBezTo>
                  <a:cubicBezTo>
                    <a:pt x="547778" y="163197"/>
                    <a:pt x="578676" y="194095"/>
                    <a:pt x="616790" y="194095"/>
                  </a:cubicBezTo>
                  <a:cubicBezTo>
                    <a:pt x="654904" y="194095"/>
                    <a:pt x="685802" y="163197"/>
                    <a:pt x="685802" y="125083"/>
                  </a:cubicBezTo>
                  <a:cubicBezTo>
                    <a:pt x="685802" y="86969"/>
                    <a:pt x="654904" y="56071"/>
                    <a:pt x="616790" y="56071"/>
                  </a:cubicBezTo>
                  <a:close/>
                  <a:moveTo>
                    <a:pt x="280359" y="0"/>
                  </a:moveTo>
                  <a:lnTo>
                    <a:pt x="953220" y="0"/>
                  </a:lnTo>
                  <a:lnTo>
                    <a:pt x="1233578" y="280359"/>
                  </a:lnTo>
                  <a:lnTo>
                    <a:pt x="1233578" y="560717"/>
                  </a:lnTo>
                  <a:lnTo>
                    <a:pt x="0" y="560717"/>
                  </a:lnTo>
                  <a:lnTo>
                    <a:pt x="0" y="280359"/>
                  </a:lnTo>
                  <a:close/>
                </a:path>
              </a:pathLst>
            </a:custGeom>
            <a:solidFill>
              <a:srgbClr val="FF0000"/>
            </a:solidFill>
            <a:ln>
              <a:noFill/>
            </a:ln>
          </p:spPr>
          <p:style>
            <a:lnRef idx="2">
              <a:srgbClr val="92D050">
                <a:shade val="50000"/>
              </a:srgbClr>
            </a:lnRef>
            <a:fillRef idx="1">
              <a:srgbClr val="92D050"/>
            </a:fillRef>
            <a:effectRef idx="0">
              <a:srgbClr val="92D050"/>
            </a:effectRef>
            <a:fontRef idx="minor">
              <a:sysClr val="window" lastClr="FFFFFF"/>
            </a:fontRef>
          </p:style>
          <p:txBody>
            <a:bodyPr tIns="108000" rtlCol="0" anchor="ctr">
              <a:normAutofit/>
            </a:bodyPr>
            <a:lstStyle/>
            <a:p>
              <a:pPr algn="ctr"/>
              <a:r>
                <a:rPr lang="en-US" altLang="zh-CN" sz="1500" dirty="0" smtClean="0">
                  <a:solidFill>
                    <a:sysClr val="window" lastClr="FFFFFF"/>
                  </a:solidFill>
                </a:rPr>
                <a:t>C</a:t>
              </a:r>
              <a:endParaRPr lang="zh-CN" altLang="en-US" sz="1500" dirty="0">
                <a:solidFill>
                  <a:sysClr val="window" lastClr="FFFFFF"/>
                </a:solidFill>
              </a:endParaRPr>
            </a:p>
          </p:txBody>
        </p:sp>
        <p:sp>
          <p:nvSpPr>
            <p:cNvPr id="24" name="任意多边形 23"/>
            <p:cNvSpPr/>
            <p:nvPr>
              <p:custDataLst>
                <p:tags r:id="rId12"/>
              </p:custDataLst>
            </p:nvPr>
          </p:nvSpPr>
          <p:spPr>
            <a:xfrm>
              <a:off x="6487064" y="2829464"/>
              <a:ext cx="1233578" cy="2044461"/>
            </a:xfrm>
            <a:custGeom>
              <a:avLst/>
              <a:gdLst>
                <a:gd name="connsiteX0" fmla="*/ 0 w 1233578"/>
                <a:gd name="connsiteY0" fmla="*/ 0 h 2044461"/>
                <a:gd name="connsiteX1" fmla="*/ 1233578 w 1233578"/>
                <a:gd name="connsiteY1" fmla="*/ 0 h 2044461"/>
                <a:gd name="connsiteX2" fmla="*/ 1233578 w 1233578"/>
                <a:gd name="connsiteY2" fmla="*/ 1863306 h 2044461"/>
                <a:gd name="connsiteX3" fmla="*/ 1052423 w 1233578"/>
                <a:gd name="connsiteY3" fmla="*/ 2044461 h 2044461"/>
                <a:gd name="connsiteX4" fmla="*/ 181155 w 1233578"/>
                <a:gd name="connsiteY4" fmla="*/ 2044461 h 2044461"/>
                <a:gd name="connsiteX5" fmla="*/ 0 w 1233578"/>
                <a:gd name="connsiteY5" fmla="*/ 1863306 h 2044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78" h="2044461">
                  <a:moveTo>
                    <a:pt x="0" y="0"/>
                  </a:moveTo>
                  <a:lnTo>
                    <a:pt x="1233578" y="0"/>
                  </a:lnTo>
                  <a:lnTo>
                    <a:pt x="1233578" y="1863306"/>
                  </a:lnTo>
                  <a:lnTo>
                    <a:pt x="1052423" y="2044461"/>
                  </a:lnTo>
                  <a:lnTo>
                    <a:pt x="181155" y="2044461"/>
                  </a:lnTo>
                  <a:lnTo>
                    <a:pt x="0" y="1863306"/>
                  </a:lnTo>
                  <a:close/>
                </a:path>
              </a:pathLst>
            </a:custGeom>
            <a:solidFill>
              <a:srgbClr val="FF0000"/>
            </a:solidFill>
            <a:ln>
              <a:noFill/>
            </a:ln>
          </p:spPr>
          <p:style>
            <a:lnRef idx="2">
              <a:srgbClr val="92D050">
                <a:shade val="50000"/>
              </a:srgbClr>
            </a:lnRef>
            <a:fillRef idx="1">
              <a:srgbClr val="92D050"/>
            </a:fillRef>
            <a:effectRef idx="0">
              <a:srgbClr val="92D050"/>
            </a:effectRef>
            <a:fontRef idx="minor">
              <a:sysClr val="window" lastClr="FFFFFF"/>
            </a:fontRef>
          </p:style>
          <p:txBody>
            <a:bodyPr bIns="216000" rtlCol="0" anchor="ctr">
              <a:normAutofit/>
            </a:bodyPr>
            <a:lstStyle/>
            <a:p>
              <a:pPr algn="ctr">
                <a:lnSpc>
                  <a:spcPct val="150000"/>
                </a:lnSpc>
              </a:pPr>
              <a:r>
                <a:rPr lang="zh-CN" altLang="en-US" sz="2400" dirty="0">
                  <a:solidFill>
                    <a:sysClr val="window" lastClr="FFFFFF"/>
                  </a:solidFill>
                </a:rPr>
                <a:t>有害垃圾</a:t>
              </a:r>
            </a:p>
          </p:txBody>
        </p:sp>
        <p:cxnSp>
          <p:nvCxnSpPr>
            <p:cNvPr id="25" name="直接连接符 24"/>
            <p:cNvCxnSpPr/>
            <p:nvPr>
              <p:custDataLst>
                <p:tags r:id="rId13"/>
              </p:custDataLst>
            </p:nvPr>
          </p:nvCxnSpPr>
          <p:spPr>
            <a:xfrm>
              <a:off x="6487064" y="2777704"/>
              <a:ext cx="1233578" cy="0"/>
            </a:xfrm>
            <a:prstGeom prst="line">
              <a:avLst/>
            </a:prstGeom>
            <a:ln>
              <a:solidFill>
                <a:sysClr val="window" lastClr="FFFFFF"/>
              </a:solidFill>
              <a:prstDash val="dash"/>
            </a:ln>
          </p:spPr>
          <p:style>
            <a:lnRef idx="1">
              <a:srgbClr val="92D050"/>
            </a:lnRef>
            <a:fillRef idx="0">
              <a:srgbClr val="92D050"/>
            </a:fillRef>
            <a:effectRef idx="0">
              <a:srgbClr val="92D050"/>
            </a:effectRef>
            <a:fontRef idx="minor">
              <a:srgbClr val="5F5F5F"/>
            </a:fontRef>
          </p:style>
        </p:cxnSp>
        <p:cxnSp>
          <p:nvCxnSpPr>
            <p:cNvPr id="26" name="直接连接符 25"/>
            <p:cNvCxnSpPr/>
            <p:nvPr>
              <p:custDataLst>
                <p:tags r:id="rId14"/>
              </p:custDataLst>
            </p:nvPr>
          </p:nvCxnSpPr>
          <p:spPr>
            <a:xfrm>
              <a:off x="6487064" y="4675516"/>
              <a:ext cx="1233578" cy="0"/>
            </a:xfrm>
            <a:prstGeom prst="line">
              <a:avLst/>
            </a:prstGeom>
            <a:ln>
              <a:solidFill>
                <a:sysClr val="window" lastClr="FFFFFF"/>
              </a:solidFill>
              <a:prstDash val="dash"/>
            </a:ln>
          </p:spPr>
          <p:style>
            <a:lnRef idx="1">
              <a:srgbClr val="92D050"/>
            </a:lnRef>
            <a:fillRef idx="0">
              <a:srgbClr val="92D050"/>
            </a:fillRef>
            <a:effectRef idx="0">
              <a:srgbClr val="92D050"/>
            </a:effectRef>
            <a:fontRef idx="minor">
              <a:srgbClr val="5F5F5F"/>
            </a:fontRef>
          </p:style>
        </p:cxnSp>
      </p:grpSp>
      <p:grpSp>
        <p:nvGrpSpPr>
          <p:cNvPr id="37" name="组合 36"/>
          <p:cNvGrpSpPr/>
          <p:nvPr>
            <p:custDataLst>
              <p:tags r:id="rId5"/>
            </p:custDataLst>
          </p:nvPr>
        </p:nvGrpSpPr>
        <p:grpSpPr>
          <a:xfrm>
            <a:off x="6913805" y="1771885"/>
            <a:ext cx="1219385" cy="2524402"/>
            <a:chOff x="6487064" y="2268747"/>
            <a:chExt cx="1233578" cy="2553787"/>
          </a:xfrm>
          <a:solidFill>
            <a:schemeClr val="bg2">
              <a:lumMod val="50000"/>
            </a:schemeClr>
          </a:solidFill>
        </p:grpSpPr>
        <p:sp>
          <p:nvSpPr>
            <p:cNvPr id="38" name="任意多边形 37"/>
            <p:cNvSpPr/>
            <p:nvPr>
              <p:custDataLst>
                <p:tags r:id="rId7"/>
              </p:custDataLst>
            </p:nvPr>
          </p:nvSpPr>
          <p:spPr>
            <a:xfrm>
              <a:off x="6487064" y="2268747"/>
              <a:ext cx="1233578" cy="560717"/>
            </a:xfrm>
            <a:custGeom>
              <a:avLst/>
              <a:gdLst>
                <a:gd name="connsiteX0" fmla="*/ 616790 w 1233578"/>
                <a:gd name="connsiteY0" fmla="*/ 56071 h 560717"/>
                <a:gd name="connsiteX1" fmla="*/ 547778 w 1233578"/>
                <a:gd name="connsiteY1" fmla="*/ 125083 h 560717"/>
                <a:gd name="connsiteX2" fmla="*/ 616790 w 1233578"/>
                <a:gd name="connsiteY2" fmla="*/ 194095 h 560717"/>
                <a:gd name="connsiteX3" fmla="*/ 685802 w 1233578"/>
                <a:gd name="connsiteY3" fmla="*/ 125083 h 560717"/>
                <a:gd name="connsiteX4" fmla="*/ 616790 w 1233578"/>
                <a:gd name="connsiteY4" fmla="*/ 56071 h 560717"/>
                <a:gd name="connsiteX5" fmla="*/ 280359 w 1233578"/>
                <a:gd name="connsiteY5" fmla="*/ 0 h 560717"/>
                <a:gd name="connsiteX6" fmla="*/ 953220 w 1233578"/>
                <a:gd name="connsiteY6" fmla="*/ 0 h 560717"/>
                <a:gd name="connsiteX7" fmla="*/ 1233578 w 1233578"/>
                <a:gd name="connsiteY7" fmla="*/ 280359 h 560717"/>
                <a:gd name="connsiteX8" fmla="*/ 1233578 w 1233578"/>
                <a:gd name="connsiteY8" fmla="*/ 560717 h 560717"/>
                <a:gd name="connsiteX9" fmla="*/ 0 w 1233578"/>
                <a:gd name="connsiteY9" fmla="*/ 560717 h 560717"/>
                <a:gd name="connsiteX10" fmla="*/ 0 w 1233578"/>
                <a:gd name="connsiteY10" fmla="*/ 280359 h 56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3578" h="560717">
                  <a:moveTo>
                    <a:pt x="616790" y="56071"/>
                  </a:moveTo>
                  <a:cubicBezTo>
                    <a:pt x="578676" y="56071"/>
                    <a:pt x="547778" y="86969"/>
                    <a:pt x="547778" y="125083"/>
                  </a:cubicBezTo>
                  <a:cubicBezTo>
                    <a:pt x="547778" y="163197"/>
                    <a:pt x="578676" y="194095"/>
                    <a:pt x="616790" y="194095"/>
                  </a:cubicBezTo>
                  <a:cubicBezTo>
                    <a:pt x="654904" y="194095"/>
                    <a:pt x="685802" y="163197"/>
                    <a:pt x="685802" y="125083"/>
                  </a:cubicBezTo>
                  <a:cubicBezTo>
                    <a:pt x="685802" y="86969"/>
                    <a:pt x="654904" y="56071"/>
                    <a:pt x="616790" y="56071"/>
                  </a:cubicBezTo>
                  <a:close/>
                  <a:moveTo>
                    <a:pt x="280359" y="0"/>
                  </a:moveTo>
                  <a:lnTo>
                    <a:pt x="953220" y="0"/>
                  </a:lnTo>
                  <a:lnTo>
                    <a:pt x="1233578" y="280359"/>
                  </a:lnTo>
                  <a:lnTo>
                    <a:pt x="1233578" y="560717"/>
                  </a:lnTo>
                  <a:lnTo>
                    <a:pt x="0" y="560717"/>
                  </a:lnTo>
                  <a:lnTo>
                    <a:pt x="0" y="280359"/>
                  </a:lnTo>
                  <a:close/>
                </a:path>
              </a:pathLst>
            </a:custGeom>
            <a:grpFill/>
            <a:ln>
              <a:noFill/>
            </a:ln>
          </p:spPr>
          <p:style>
            <a:lnRef idx="2">
              <a:srgbClr val="92D050">
                <a:shade val="50000"/>
              </a:srgbClr>
            </a:lnRef>
            <a:fillRef idx="1">
              <a:srgbClr val="92D050"/>
            </a:fillRef>
            <a:effectRef idx="0">
              <a:srgbClr val="92D050"/>
            </a:effectRef>
            <a:fontRef idx="minor">
              <a:sysClr val="window" lastClr="FFFFFF"/>
            </a:fontRef>
          </p:style>
          <p:txBody>
            <a:bodyPr tIns="108000" rtlCol="0" anchor="ctr">
              <a:normAutofit/>
            </a:bodyPr>
            <a:lstStyle/>
            <a:p>
              <a:pPr algn="ctr"/>
              <a:r>
                <a:rPr lang="en-US" altLang="zh-CN" sz="1500" dirty="0" smtClean="0">
                  <a:solidFill>
                    <a:sysClr val="window" lastClr="FFFFFF"/>
                  </a:solidFill>
                </a:rPr>
                <a:t>D</a:t>
              </a:r>
              <a:endParaRPr lang="zh-CN" altLang="en-US" sz="1500" dirty="0">
                <a:solidFill>
                  <a:sysClr val="window" lastClr="FFFFFF"/>
                </a:solidFill>
              </a:endParaRPr>
            </a:p>
          </p:txBody>
        </p:sp>
        <p:sp>
          <p:nvSpPr>
            <p:cNvPr id="39" name="任意多边形 38"/>
            <p:cNvSpPr/>
            <p:nvPr>
              <p:custDataLst>
                <p:tags r:id="rId8"/>
              </p:custDataLst>
            </p:nvPr>
          </p:nvSpPr>
          <p:spPr>
            <a:xfrm>
              <a:off x="6487064" y="2778073"/>
              <a:ext cx="1233578" cy="2044461"/>
            </a:xfrm>
            <a:custGeom>
              <a:avLst/>
              <a:gdLst>
                <a:gd name="connsiteX0" fmla="*/ 0 w 1233578"/>
                <a:gd name="connsiteY0" fmla="*/ 0 h 2044461"/>
                <a:gd name="connsiteX1" fmla="*/ 1233578 w 1233578"/>
                <a:gd name="connsiteY1" fmla="*/ 0 h 2044461"/>
                <a:gd name="connsiteX2" fmla="*/ 1233578 w 1233578"/>
                <a:gd name="connsiteY2" fmla="*/ 1863306 h 2044461"/>
                <a:gd name="connsiteX3" fmla="*/ 1052423 w 1233578"/>
                <a:gd name="connsiteY3" fmla="*/ 2044461 h 2044461"/>
                <a:gd name="connsiteX4" fmla="*/ 181155 w 1233578"/>
                <a:gd name="connsiteY4" fmla="*/ 2044461 h 2044461"/>
                <a:gd name="connsiteX5" fmla="*/ 0 w 1233578"/>
                <a:gd name="connsiteY5" fmla="*/ 1863306 h 2044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78" h="2044461">
                  <a:moveTo>
                    <a:pt x="0" y="0"/>
                  </a:moveTo>
                  <a:lnTo>
                    <a:pt x="1233578" y="0"/>
                  </a:lnTo>
                  <a:lnTo>
                    <a:pt x="1233578" y="1863306"/>
                  </a:lnTo>
                  <a:lnTo>
                    <a:pt x="1052423" y="2044461"/>
                  </a:lnTo>
                  <a:lnTo>
                    <a:pt x="181155" y="2044461"/>
                  </a:lnTo>
                  <a:lnTo>
                    <a:pt x="0" y="1863306"/>
                  </a:lnTo>
                  <a:close/>
                </a:path>
              </a:pathLst>
            </a:custGeom>
            <a:grpFill/>
            <a:ln>
              <a:noFill/>
            </a:ln>
          </p:spPr>
          <p:style>
            <a:lnRef idx="2">
              <a:srgbClr val="92D050">
                <a:shade val="50000"/>
              </a:srgbClr>
            </a:lnRef>
            <a:fillRef idx="1">
              <a:srgbClr val="92D050"/>
            </a:fillRef>
            <a:effectRef idx="0">
              <a:srgbClr val="92D050"/>
            </a:effectRef>
            <a:fontRef idx="minor">
              <a:sysClr val="window" lastClr="FFFFFF"/>
            </a:fontRef>
          </p:style>
          <p:txBody>
            <a:bodyPr bIns="216000" rtlCol="0" anchor="ctr">
              <a:noAutofit/>
            </a:bodyPr>
            <a:lstStyle/>
            <a:p>
              <a:pPr algn="ctr">
                <a:lnSpc>
                  <a:spcPct val="150000"/>
                </a:lnSpc>
              </a:pPr>
              <a:r>
                <a:rPr lang="zh-CN" altLang="en-US" sz="2400" dirty="0">
                  <a:solidFill>
                    <a:sysClr val="window" lastClr="FFFFFF"/>
                  </a:solidFill>
                  <a:uFillTx/>
                </a:rPr>
                <a:t>其他垃圾</a:t>
              </a:r>
            </a:p>
          </p:txBody>
        </p:sp>
        <p:cxnSp>
          <p:nvCxnSpPr>
            <p:cNvPr id="40" name="直接连接符 39"/>
            <p:cNvCxnSpPr/>
            <p:nvPr>
              <p:custDataLst>
                <p:tags r:id="rId9"/>
              </p:custDataLst>
            </p:nvPr>
          </p:nvCxnSpPr>
          <p:spPr>
            <a:xfrm>
              <a:off x="6487064" y="2777704"/>
              <a:ext cx="1233578" cy="0"/>
            </a:xfrm>
            <a:prstGeom prst="line">
              <a:avLst/>
            </a:prstGeom>
            <a:grpFill/>
            <a:ln>
              <a:solidFill>
                <a:sysClr val="window" lastClr="FFFFFF"/>
              </a:solidFill>
              <a:prstDash val="dash"/>
            </a:ln>
          </p:spPr>
          <p:style>
            <a:lnRef idx="1">
              <a:srgbClr val="92D050"/>
            </a:lnRef>
            <a:fillRef idx="0">
              <a:srgbClr val="92D050"/>
            </a:fillRef>
            <a:effectRef idx="0">
              <a:srgbClr val="92D050"/>
            </a:effectRef>
            <a:fontRef idx="minor">
              <a:srgbClr val="5F5F5F"/>
            </a:fontRef>
          </p:style>
        </p:cxnSp>
        <p:cxnSp>
          <p:nvCxnSpPr>
            <p:cNvPr id="41" name="直接连接符 40"/>
            <p:cNvCxnSpPr/>
            <p:nvPr>
              <p:custDataLst>
                <p:tags r:id="rId10"/>
              </p:custDataLst>
            </p:nvPr>
          </p:nvCxnSpPr>
          <p:spPr>
            <a:xfrm>
              <a:off x="6487064" y="4675516"/>
              <a:ext cx="1233578" cy="0"/>
            </a:xfrm>
            <a:prstGeom prst="line">
              <a:avLst/>
            </a:prstGeom>
            <a:grpFill/>
            <a:ln>
              <a:solidFill>
                <a:sysClr val="window" lastClr="FFFFFF"/>
              </a:solidFill>
              <a:prstDash val="dash"/>
            </a:ln>
          </p:spPr>
          <p:style>
            <a:lnRef idx="1">
              <a:srgbClr val="92D050"/>
            </a:lnRef>
            <a:fillRef idx="0">
              <a:srgbClr val="92D050"/>
            </a:fillRef>
            <a:effectRef idx="0">
              <a:srgbClr val="92D050"/>
            </a:effectRef>
            <a:fontRef idx="minor">
              <a:srgbClr val="5F5F5F"/>
            </a:fontRef>
          </p:style>
        </p:cxnSp>
      </p:grpSp>
      <p:sp>
        <p:nvSpPr>
          <p:cNvPr id="43" name="文本框 42"/>
          <p:cNvSpPr txBox="1"/>
          <p:nvPr>
            <p:custDataLst>
              <p:tags r:id="rId6"/>
            </p:custDataLst>
          </p:nvPr>
        </p:nvSpPr>
        <p:spPr>
          <a:xfrm>
            <a:off x="539433" y="289719"/>
            <a:ext cx="7795736" cy="1116330"/>
          </a:xfrm>
          <a:prstGeom prst="rect">
            <a:avLst/>
          </a:prstGeom>
          <a:noFill/>
        </p:spPr>
        <p:txBody>
          <a:bodyPr wrap="square" rtlCol="0" anchor="ctr">
            <a:noAutofit/>
          </a:bodyPr>
          <a:lstStyle/>
          <a:p>
            <a:pPr algn="ctr">
              <a:lnSpc>
                <a:spcPct val="150000"/>
              </a:lnSpc>
            </a:pPr>
            <a:r>
              <a:rPr lang="zh-CN" altLang="en-US" sz="2800" b="1" dirty="0">
                <a:solidFill>
                  <a:schemeClr val="accent1"/>
                </a:solidFill>
              </a:rPr>
              <a:t>垃圾桶的颜色</a:t>
            </a: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screen"/>
          <a:stretch>
            <a:fillRect/>
          </a:stretch>
        </p:blipFill>
        <p:spPr>
          <a:xfrm>
            <a:off x="0" y="2381"/>
            <a:ext cx="9144000" cy="5138737"/>
          </a:xfrm>
          <a:prstGeom prst="rect">
            <a:avLst/>
          </a:prstGeom>
        </p:spPr>
      </p:pic>
      <p:pic>
        <p:nvPicPr>
          <p:cNvPr id="5" name="图片 4"/>
          <p:cNvPicPr>
            <a:picLocks noChangeAspect="1"/>
          </p:cNvPicPr>
          <p:nvPr/>
        </p:nvPicPr>
        <p:blipFill>
          <a:blip r:embed="rId3"/>
          <a:stretch>
            <a:fillRect/>
          </a:stretch>
        </p:blipFill>
        <p:spPr>
          <a:xfrm>
            <a:off x="0" y="3253030"/>
            <a:ext cx="9144000" cy="2919120"/>
          </a:xfrm>
          <a:prstGeom prst="rect">
            <a:avLst/>
          </a:prstGeom>
        </p:spPr>
      </p:pic>
      <p:pic>
        <p:nvPicPr>
          <p:cNvPr id="6" name="图片 5"/>
          <p:cNvPicPr>
            <a:picLocks noChangeAspect="1"/>
          </p:cNvPicPr>
          <p:nvPr/>
        </p:nvPicPr>
        <p:blipFill>
          <a:blip r:embed="rId4"/>
          <a:stretch>
            <a:fillRect/>
          </a:stretch>
        </p:blipFill>
        <p:spPr>
          <a:xfrm>
            <a:off x="-179517" y="3520807"/>
            <a:ext cx="9144000" cy="1620180"/>
          </a:xfrm>
          <a:prstGeom prst="rect">
            <a:avLst/>
          </a:prstGeom>
        </p:spPr>
      </p:pic>
      <p:pic>
        <p:nvPicPr>
          <p:cNvPr id="8" name="图片 7"/>
          <p:cNvPicPr>
            <a:picLocks noChangeAspect="1"/>
          </p:cNvPicPr>
          <p:nvPr/>
        </p:nvPicPr>
        <p:blipFill>
          <a:blip r:embed="rId5" cstate="screen"/>
          <a:stretch>
            <a:fillRect/>
          </a:stretch>
        </p:blipFill>
        <p:spPr>
          <a:xfrm rot="17001835">
            <a:off x="395536" y="687236"/>
            <a:ext cx="1080896" cy="920471"/>
          </a:xfrm>
          <a:prstGeom prst="rect">
            <a:avLst/>
          </a:prstGeom>
        </p:spPr>
      </p:pic>
      <p:pic>
        <p:nvPicPr>
          <p:cNvPr id="10" name="图片 9"/>
          <p:cNvPicPr>
            <a:picLocks noChangeAspect="1"/>
          </p:cNvPicPr>
          <p:nvPr/>
        </p:nvPicPr>
        <p:blipFill>
          <a:blip r:embed="rId6" cstate="screen"/>
          <a:stretch>
            <a:fillRect/>
          </a:stretch>
        </p:blipFill>
        <p:spPr>
          <a:xfrm>
            <a:off x="-756592" y="2209615"/>
            <a:ext cx="5688632" cy="2376264"/>
          </a:xfrm>
          <a:prstGeom prst="rect">
            <a:avLst/>
          </a:prstGeom>
        </p:spPr>
      </p:pic>
      <p:pic>
        <p:nvPicPr>
          <p:cNvPr id="14" name="图片 13"/>
          <p:cNvPicPr>
            <a:picLocks noChangeAspect="1"/>
          </p:cNvPicPr>
          <p:nvPr/>
        </p:nvPicPr>
        <p:blipFill>
          <a:blip r:embed="rId7"/>
          <a:stretch>
            <a:fillRect/>
          </a:stretch>
        </p:blipFill>
        <p:spPr>
          <a:xfrm>
            <a:off x="1032559" y="-210780"/>
            <a:ext cx="9144000" cy="2340260"/>
          </a:xfrm>
          <a:prstGeom prst="rect">
            <a:avLst/>
          </a:prstGeom>
        </p:spPr>
      </p:pic>
      <p:pic>
        <p:nvPicPr>
          <p:cNvPr id="7" name="图片 6"/>
          <p:cNvPicPr>
            <a:picLocks noChangeAspect="1"/>
          </p:cNvPicPr>
          <p:nvPr/>
        </p:nvPicPr>
        <p:blipFill>
          <a:blip r:embed="rId8" cstate="screen"/>
          <a:stretch>
            <a:fillRect/>
          </a:stretch>
        </p:blipFill>
        <p:spPr>
          <a:xfrm>
            <a:off x="1331640" y="55072"/>
            <a:ext cx="3624248" cy="3164750"/>
          </a:xfrm>
          <a:prstGeom prst="rect">
            <a:avLst/>
          </a:prstGeom>
        </p:spPr>
      </p:pic>
      <p:pic>
        <p:nvPicPr>
          <p:cNvPr id="9" name="图片 8"/>
          <p:cNvPicPr>
            <a:picLocks noChangeAspect="1"/>
          </p:cNvPicPr>
          <p:nvPr/>
        </p:nvPicPr>
        <p:blipFill>
          <a:blip r:embed="rId9" cstate="screen"/>
          <a:stretch>
            <a:fillRect/>
          </a:stretch>
        </p:blipFill>
        <p:spPr>
          <a:xfrm>
            <a:off x="7068463" y="2338966"/>
            <a:ext cx="2040041" cy="1168888"/>
          </a:xfrm>
          <a:prstGeom prst="rect">
            <a:avLst/>
          </a:prstGeom>
        </p:spPr>
      </p:pic>
      <p:pic>
        <p:nvPicPr>
          <p:cNvPr id="11" name="图片 10"/>
          <p:cNvPicPr>
            <a:picLocks noChangeAspect="1"/>
          </p:cNvPicPr>
          <p:nvPr/>
        </p:nvPicPr>
        <p:blipFill>
          <a:blip r:embed="rId10" cstate="screen"/>
          <a:stretch>
            <a:fillRect/>
          </a:stretch>
        </p:blipFill>
        <p:spPr>
          <a:xfrm>
            <a:off x="5076056" y="339502"/>
            <a:ext cx="2612104" cy="1239643"/>
          </a:xfrm>
          <a:prstGeom prst="rect">
            <a:avLst/>
          </a:prstGeom>
        </p:spPr>
      </p:pic>
      <p:sp>
        <p:nvSpPr>
          <p:cNvPr id="12" name="圆角矩形 11"/>
          <p:cNvSpPr/>
          <p:nvPr/>
        </p:nvSpPr>
        <p:spPr>
          <a:xfrm>
            <a:off x="4403725" y="1887235"/>
            <a:ext cx="4392488" cy="93610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solidFill>
                  <a:schemeClr val="accent3">
                    <a:lumMod val="75000"/>
                  </a:schemeClr>
                </a:solidFill>
                <a:latin typeface="微软雅黑" panose="020B0503020204020204" pitchFamily="34" charset="-122"/>
                <a:ea typeface="微软雅黑" panose="020B0503020204020204" pitchFamily="34" charset="-122"/>
              </a:rPr>
              <a:t>谢谢大家！</a:t>
            </a:r>
          </a:p>
        </p:txBody>
      </p:sp>
    </p:spTree>
  </p:cSld>
  <p:clrMapOvr>
    <a:masterClrMapping/>
  </p:clrMapOvr>
  <mc:AlternateContent xmlns:mc="http://schemas.openxmlformats.org/markup-compatibility/2006">
    <mc:Choice xmlns:p14="http://schemas.microsoft.com/office/powerpoint/2010/main" xmlns="" Requires="p14">
      <p:transition spd="slow" p14:dur="2000" advTm="0">
        <p14:ferris dir="l"/>
      </p:transition>
    </mc:Choice>
    <mc:Fallback>
      <p:transition spd="slow" advTm="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767111"/>
            <a:ext cx="9144000" cy="1735039"/>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2355726"/>
            <a:ext cx="9144000" cy="411386"/>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994618" y="2067694"/>
            <a:ext cx="940905" cy="940905"/>
            <a:chOff x="1403648" y="1527633"/>
            <a:chExt cx="1080120" cy="1080120"/>
          </a:xfrm>
          <a:solidFill>
            <a:srgbClr val="92D050"/>
          </a:solidFill>
        </p:grpSpPr>
        <p:sp>
          <p:nvSpPr>
            <p:cNvPr id="7" name="椭圆 6"/>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椭圆 7"/>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Impact" panose="020B0806030902050204" pitchFamily="34" charset="0"/>
                </a:rPr>
                <a:t>1</a:t>
              </a:r>
              <a:endParaRPr lang="zh-CN" altLang="en-US" sz="3600" dirty="0">
                <a:latin typeface="Impact" panose="020B0806030902050204" pitchFamily="34" charset="0"/>
              </a:endParaRPr>
            </a:p>
          </p:txBody>
        </p:sp>
      </p:grpSp>
      <p:grpSp>
        <p:nvGrpSpPr>
          <p:cNvPr id="9" name="组合 8"/>
          <p:cNvGrpSpPr/>
          <p:nvPr/>
        </p:nvGrpSpPr>
        <p:grpSpPr>
          <a:xfrm>
            <a:off x="3038260" y="2067694"/>
            <a:ext cx="940905" cy="940905"/>
            <a:chOff x="1403648" y="1527633"/>
            <a:chExt cx="1080120" cy="1080120"/>
          </a:xfrm>
          <a:solidFill>
            <a:schemeClr val="accent3">
              <a:lumMod val="50000"/>
            </a:schemeClr>
          </a:solidFill>
        </p:grpSpPr>
        <p:sp>
          <p:nvSpPr>
            <p:cNvPr id="10" name="椭圆 9"/>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椭圆 10"/>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Impact" panose="020B0806030902050204" pitchFamily="34" charset="0"/>
                </a:rPr>
                <a:t>2</a:t>
              </a:r>
              <a:endParaRPr lang="zh-CN" altLang="en-US" sz="3600" dirty="0">
                <a:latin typeface="Impact" panose="020B0806030902050204" pitchFamily="34" charset="0"/>
              </a:endParaRPr>
            </a:p>
          </p:txBody>
        </p:sp>
      </p:grpSp>
      <p:grpSp>
        <p:nvGrpSpPr>
          <p:cNvPr id="12" name="组合 11"/>
          <p:cNvGrpSpPr/>
          <p:nvPr/>
        </p:nvGrpSpPr>
        <p:grpSpPr>
          <a:xfrm>
            <a:off x="5081902" y="2067694"/>
            <a:ext cx="940905" cy="940905"/>
            <a:chOff x="1403648" y="1527633"/>
            <a:chExt cx="1080120" cy="1080120"/>
          </a:xfrm>
        </p:grpSpPr>
        <p:sp>
          <p:nvSpPr>
            <p:cNvPr id="13" name="椭圆 12"/>
            <p:cNvSpPr/>
            <p:nvPr/>
          </p:nvSpPr>
          <p:spPr>
            <a:xfrm>
              <a:off x="1403648" y="1527633"/>
              <a:ext cx="1080120" cy="1080120"/>
            </a:xfrm>
            <a:prstGeom prst="ellipse">
              <a:avLst/>
            </a:prstGeom>
            <a:solidFill>
              <a:srgbClr val="5A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椭圆 13"/>
            <p:cNvSpPr/>
            <p:nvPr/>
          </p:nvSpPr>
          <p:spPr>
            <a:xfrm>
              <a:off x="1475656" y="1599641"/>
              <a:ext cx="936104" cy="93610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Impact" panose="020B0806030902050204" pitchFamily="34" charset="0"/>
                </a:rPr>
                <a:t>3</a:t>
              </a:r>
              <a:endParaRPr lang="zh-CN" altLang="en-US" sz="3600" dirty="0">
                <a:latin typeface="Impact" panose="020B0806030902050204" pitchFamily="34" charset="0"/>
              </a:endParaRPr>
            </a:p>
          </p:txBody>
        </p:sp>
      </p:grpSp>
      <p:grpSp>
        <p:nvGrpSpPr>
          <p:cNvPr id="15" name="组合 14"/>
          <p:cNvGrpSpPr/>
          <p:nvPr/>
        </p:nvGrpSpPr>
        <p:grpSpPr>
          <a:xfrm>
            <a:off x="7125545" y="2067694"/>
            <a:ext cx="940905" cy="940905"/>
            <a:chOff x="1403648" y="1527633"/>
            <a:chExt cx="1080120" cy="1080120"/>
          </a:xfrm>
          <a:solidFill>
            <a:schemeClr val="accent3">
              <a:lumMod val="75000"/>
            </a:schemeClr>
          </a:solidFill>
        </p:grpSpPr>
        <p:sp>
          <p:nvSpPr>
            <p:cNvPr id="16" name="椭圆 15"/>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椭圆 16"/>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Impact" panose="020B0806030902050204" pitchFamily="34" charset="0"/>
                </a:rPr>
                <a:t>4</a:t>
              </a:r>
              <a:endParaRPr lang="zh-CN" altLang="en-US" sz="3600" dirty="0">
                <a:latin typeface="Impact" panose="020B0806030902050204" pitchFamily="34" charset="0"/>
              </a:endParaRPr>
            </a:p>
          </p:txBody>
        </p:sp>
      </p:grpSp>
      <p:sp>
        <p:nvSpPr>
          <p:cNvPr id="18" name="TextBox 17"/>
          <p:cNvSpPr txBox="1"/>
          <p:nvPr/>
        </p:nvSpPr>
        <p:spPr>
          <a:xfrm>
            <a:off x="384612" y="3363838"/>
            <a:ext cx="2160917" cy="398780"/>
          </a:xfrm>
          <a:prstGeom prst="rect">
            <a:avLst/>
          </a:prstGeom>
          <a:noFill/>
        </p:spPr>
        <p:txBody>
          <a:bodyPr wrap="square" rtlCol="0">
            <a:spAutoFit/>
          </a:bodyPr>
          <a:lstStyle/>
          <a:p>
            <a:pPr algn="ctr"/>
            <a:r>
              <a:rPr lang="zh-CN" altLang="zh-CN" sz="2000" dirty="0">
                <a:latin typeface="宋体" panose="02010600030101010101" pitchFamily="2" charset="-122"/>
                <a:ea typeface="宋体" panose="02010600030101010101" pitchFamily="2" charset="-122"/>
              </a:rPr>
              <a:t>水污染</a:t>
            </a:r>
          </a:p>
        </p:txBody>
      </p:sp>
      <p:sp>
        <p:nvSpPr>
          <p:cNvPr id="19" name="TextBox 18"/>
          <p:cNvSpPr txBox="1"/>
          <p:nvPr/>
        </p:nvSpPr>
        <p:spPr>
          <a:xfrm>
            <a:off x="2428254" y="3363838"/>
            <a:ext cx="2160917" cy="706755"/>
          </a:xfrm>
          <a:prstGeom prst="rect">
            <a:avLst/>
          </a:prstGeom>
          <a:noFill/>
        </p:spPr>
        <p:txBody>
          <a:bodyPr wrap="square" rtlCol="0">
            <a:spAutoFit/>
          </a:bodyPr>
          <a:lstStyle/>
          <a:p>
            <a:pPr algn="ctr"/>
            <a:r>
              <a:rPr lang="en-US" altLang="zh-CN" sz="2000">
                <a:solidFill>
                  <a:srgbClr val="FF0000"/>
                </a:solidFill>
                <a:sym typeface="+mn-ea"/>
              </a:rPr>
              <a:t> </a:t>
            </a:r>
            <a:r>
              <a:rPr lang="zh-CN" altLang="en-US" sz="2000">
                <a:solidFill>
                  <a:schemeClr val="tx1"/>
                </a:solidFill>
                <a:sym typeface="+mn-ea"/>
              </a:rPr>
              <a:t>空气污染</a:t>
            </a:r>
            <a:endParaRPr lang="zh-CN" altLang="en-US" sz="2000">
              <a:solidFill>
                <a:srgbClr val="FF0000"/>
              </a:solidFill>
            </a:endParaRPr>
          </a:p>
          <a:p>
            <a:pPr algn="ct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4471896" y="3363838"/>
            <a:ext cx="2160917" cy="1014730"/>
          </a:xfrm>
          <a:prstGeom prst="rect">
            <a:avLst/>
          </a:prstGeom>
          <a:noFill/>
        </p:spPr>
        <p:txBody>
          <a:bodyPr wrap="square" rtlCol="0">
            <a:spAutoFit/>
          </a:bodyPr>
          <a:lstStyle/>
          <a:p>
            <a:pPr algn="ctr"/>
            <a:r>
              <a:rPr lang="en-US" altLang="zh-CN" sz="2000">
                <a:solidFill>
                  <a:schemeClr val="tx1"/>
                </a:solidFill>
                <a:sym typeface="+mn-ea"/>
              </a:rPr>
              <a:t> </a:t>
            </a:r>
            <a:r>
              <a:rPr lang="en-US" altLang="zh-CN" sz="2000" dirty="0">
                <a:sym typeface="+mn-ea"/>
              </a:rPr>
              <a:t> </a:t>
            </a:r>
            <a:r>
              <a:rPr lang="zh-CN" altLang="en-US" sz="2000" dirty="0">
                <a:sym typeface="+mn-ea"/>
              </a:rPr>
              <a:t>土壤污染</a:t>
            </a:r>
            <a:endParaRPr lang="zh-CN" altLang="en-US" sz="2000" dirty="0">
              <a:solidFill>
                <a:schemeClr val="tx1"/>
              </a:solidFill>
            </a:endParaRPr>
          </a:p>
          <a:p>
            <a:pPr algn="ctr"/>
            <a:endParaRPr lang="zh-CN" altLang="en-US" sz="2000">
              <a:solidFill>
                <a:schemeClr val="tx1"/>
              </a:solidFill>
            </a:endParaRPr>
          </a:p>
          <a:p>
            <a:pPr algn="ct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6515538" y="3379313"/>
            <a:ext cx="2160917" cy="398780"/>
          </a:xfrm>
          <a:prstGeom prst="rect">
            <a:avLst/>
          </a:prstGeom>
          <a:noFill/>
        </p:spPr>
        <p:txBody>
          <a:bodyPr wrap="square" rtlCol="0">
            <a:spAutoFit/>
          </a:bodyPr>
          <a:lstStyle/>
          <a:p>
            <a:pPr algn="ctr"/>
            <a:r>
              <a:rPr lang="en-US" altLang="zh-CN" sz="2000" dirty="0">
                <a:solidFill>
                  <a:schemeClr val="tx1"/>
                </a:solidFill>
                <a:sym typeface="+mn-ea"/>
              </a:rPr>
              <a:t> </a:t>
            </a:r>
            <a:r>
              <a:rPr lang="zh-CN" altLang="en-US" sz="2000" dirty="0">
                <a:solidFill>
                  <a:schemeClr val="tx1"/>
                </a:solidFill>
                <a:sym typeface="+mn-ea"/>
              </a:rPr>
              <a:t>固体废弃物污染</a:t>
            </a:r>
            <a:endParaRPr lang="zh-CN" altLang="en-US" sz="2000" dirty="0">
              <a:solidFill>
                <a:schemeClr val="tx1"/>
              </a:solidFill>
              <a:latin typeface="微软雅黑" panose="020B0503020204020204" pitchFamily="34" charset="-122"/>
              <a:ea typeface="微软雅黑" panose="020B0503020204020204" pitchFamily="34" charset="-122"/>
              <a:sym typeface="+mn-ea"/>
            </a:endParaRPr>
          </a:p>
        </p:txBody>
      </p:sp>
      <p:sp>
        <p:nvSpPr>
          <p:cNvPr id="22" name="TextBox 21"/>
          <p:cNvSpPr txBox="1"/>
          <p:nvPr/>
        </p:nvSpPr>
        <p:spPr>
          <a:xfrm>
            <a:off x="683568" y="411510"/>
            <a:ext cx="1584176" cy="769441"/>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zh-CN" altLang="en-US" sz="4400" b="1" dirty="0" smtClean="0">
                <a:solidFill>
                  <a:schemeClr val="accent3"/>
                </a:solidFill>
                <a:latin typeface="微软雅黑" panose="020B0503020204020204" pitchFamily="34" charset="-122"/>
                <a:ea typeface="微软雅黑" panose="020B0503020204020204" pitchFamily="34" charset="-122"/>
              </a:rPr>
              <a:t>目 录</a:t>
            </a:r>
            <a:endParaRPr lang="zh-CN" altLang="en-US" sz="4400" b="1" dirty="0">
              <a:solidFill>
                <a:schemeClr val="accent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200" advTm="0">
        <p14:flip dir="r"/>
      </p:transition>
    </mc:Choice>
    <mc:Fallback>
      <p:transition spd="slow" advTm="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31115" y="160184"/>
            <a:ext cx="4535488" cy="583565"/>
          </a:xfrm>
          <a:prstGeom prst="rect">
            <a:avLst/>
          </a:prstGeom>
          <a:noFill/>
        </p:spPr>
        <p:txBody>
          <a:bodyPr wrap="square" rtlCol="0">
            <a:spAutoFit/>
          </a:bodyPr>
          <a:lstStyle/>
          <a:p>
            <a:r>
              <a:rPr lang="zh-CN" altLang="zh-CN"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一、水污染</a:t>
            </a:r>
          </a:p>
        </p:txBody>
      </p:sp>
      <p:sp>
        <p:nvSpPr>
          <p:cNvPr id="3" name="文本框 2"/>
          <p:cNvSpPr txBox="1"/>
          <p:nvPr/>
        </p:nvSpPr>
        <p:spPr>
          <a:xfrm>
            <a:off x="956945" y="1049655"/>
            <a:ext cx="7303135" cy="2861310"/>
          </a:xfrm>
          <a:prstGeom prst="rect">
            <a:avLst/>
          </a:prstGeom>
          <a:noFill/>
        </p:spPr>
        <p:txBody>
          <a:bodyPr wrap="square" rtlCol="0" anchor="t">
            <a:spAutoFit/>
          </a:bodyPr>
          <a:lstStyle/>
          <a:p>
            <a:pPr marL="342900" indent="-342900" fontAlgn="auto">
              <a:lnSpc>
                <a:spcPct val="150000"/>
              </a:lnSpc>
              <a:buSzPct val="90000"/>
              <a:buFont typeface="Wingdings" panose="05000000000000000000" charset="0"/>
              <a:buChar char="n"/>
            </a:pPr>
            <a:r>
              <a:rPr lang="zh-CN" altLang="en-US" sz="2000" b="1" dirty="0">
                <a:solidFill>
                  <a:srgbClr val="080808"/>
                </a:solidFill>
                <a:latin typeface="宋体" panose="02010600030101010101" pitchFamily="2" charset="-122"/>
                <a:ea typeface="宋体" panose="02010600030101010101" pitchFamily="2" charset="-122"/>
                <a:sym typeface="+mn-ea"/>
              </a:rPr>
              <a:t>水污染，即水体因某种物质的介入，而导致其化学、物理、生物或者放射性等方面特征的改变，从而影响水的有效利用，危害人体健康或者破坏生态环境，造成水质恶化的现象。</a:t>
            </a:r>
            <a:endParaRPr lang="zh-CN" altLang="en-US" sz="2000" b="1" dirty="0">
              <a:solidFill>
                <a:srgbClr val="080808"/>
              </a:solidFill>
              <a:latin typeface="宋体" panose="02010600030101010101" pitchFamily="2" charset="-122"/>
              <a:ea typeface="宋体" panose="02010600030101010101" pitchFamily="2" charset="-122"/>
            </a:endParaRPr>
          </a:p>
          <a:p>
            <a:pPr marL="342900" indent="-342900" fontAlgn="auto">
              <a:lnSpc>
                <a:spcPct val="150000"/>
              </a:lnSpc>
              <a:buSzPct val="90000"/>
              <a:buFont typeface="Wingdings" panose="05000000000000000000" charset="0"/>
              <a:buChar char="n"/>
            </a:pPr>
            <a:r>
              <a:rPr lang="zh-CN" altLang="en-US" sz="2000" b="1" dirty="0">
                <a:solidFill>
                  <a:srgbClr val="080808"/>
                </a:solidFill>
                <a:latin typeface="宋体" panose="02010600030101010101" pitchFamily="2" charset="-122"/>
                <a:ea typeface="宋体" panose="02010600030101010101" pitchFamily="2" charset="-122"/>
                <a:sym typeface="+mn-ea"/>
              </a:rPr>
              <a:t>简言之，凡是在人类活动影响下，水质变化朝着水质恶化方面发展的现象，统称为水污染。而不论其是否影响使用程度，只要一旦发生，即为污染。</a:t>
            </a:r>
          </a:p>
        </p:txBody>
      </p:sp>
    </p:spTree>
  </p:cSld>
  <p:clrMapOvr>
    <a:masterClrMapping/>
  </p:clrMapOvr>
  <mc:AlternateContent xmlns:mc="http://schemas.openxmlformats.org/markup-compatibility/2006">
    <mc:Choice xmlns:p14="http://schemas.microsoft.com/office/powerpoint/2010/main" xmlns="" Requires="p14">
      <p:transition spd="slow" p14:dur="1600" advTm="0">
        <p14:prism isInverted="1"/>
      </p:transition>
    </mc:Choice>
    <mc:Fallback>
      <p:transition spd="slow" advTm="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31115" y="160184"/>
            <a:ext cx="4535488" cy="583565"/>
          </a:xfrm>
          <a:prstGeom prst="rect">
            <a:avLst/>
          </a:prstGeom>
          <a:noFill/>
        </p:spPr>
        <p:txBody>
          <a:bodyPr wrap="square" rtlCol="0">
            <a:spAutoFit/>
          </a:bodyPr>
          <a:lstStyle/>
          <a:p>
            <a:r>
              <a:rPr lang="zh-CN" altLang="zh-CN"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一、水污染</a:t>
            </a:r>
          </a:p>
        </p:txBody>
      </p:sp>
      <p:sp>
        <p:nvSpPr>
          <p:cNvPr id="31745" name="Rectangle 2"/>
          <p:cNvSpPr>
            <a:spLocks noGrp="1"/>
          </p:cNvSpPr>
          <p:nvPr/>
        </p:nvSpPr>
        <p:spPr>
          <a:xfrm>
            <a:off x="454660" y="1049020"/>
            <a:ext cx="6477000" cy="868363"/>
          </a:xfrm>
          <a:prstGeom prst="rect">
            <a:avLst/>
          </a:prstGeom>
          <a:noFill/>
          <a:ln w="9525">
            <a:noFill/>
          </a:ln>
        </p:spPr>
        <p:txBody>
          <a:bodyPr vert="horz" wrap="square" lIns="91440" tIns="45720" rIns="91440" bIns="45720" anchor="ctr"/>
          <a:lstStyle>
            <a:lvl1pPr algn="l" rtl="0" fontAlgn="base">
              <a:spcBef>
                <a:spcPct val="0"/>
              </a:spcBef>
              <a:spcAft>
                <a:spcPct val="0"/>
              </a:spcAft>
              <a:defRPr sz="4400" b="1">
                <a:solidFill>
                  <a:srgbClr val="FFFFFF"/>
                </a:solidFill>
                <a:latin typeface="+mj-lt"/>
                <a:ea typeface="+mj-ea"/>
                <a:cs typeface="+mj-cs"/>
              </a:defRPr>
            </a:lvl1pPr>
            <a:lvl2pPr algn="l" rtl="0" fontAlgn="base">
              <a:spcBef>
                <a:spcPct val="0"/>
              </a:spcBef>
              <a:spcAft>
                <a:spcPct val="0"/>
              </a:spcAft>
              <a:defRPr sz="4400" b="1">
                <a:solidFill>
                  <a:srgbClr val="FFFFFF"/>
                </a:solidFill>
                <a:latin typeface="Arial" panose="020B0604020202020204" pitchFamily="34" charset="0"/>
              </a:defRPr>
            </a:lvl2pPr>
            <a:lvl3pPr algn="l" rtl="0" fontAlgn="base">
              <a:spcBef>
                <a:spcPct val="0"/>
              </a:spcBef>
              <a:spcAft>
                <a:spcPct val="0"/>
              </a:spcAft>
              <a:defRPr sz="4400" b="1">
                <a:solidFill>
                  <a:srgbClr val="FFFFFF"/>
                </a:solidFill>
                <a:latin typeface="Arial" panose="020B0604020202020204" pitchFamily="34" charset="0"/>
              </a:defRPr>
            </a:lvl3pPr>
            <a:lvl4pPr algn="l" rtl="0" fontAlgn="base">
              <a:spcBef>
                <a:spcPct val="0"/>
              </a:spcBef>
              <a:spcAft>
                <a:spcPct val="0"/>
              </a:spcAft>
              <a:defRPr sz="4400" b="1">
                <a:solidFill>
                  <a:srgbClr val="FFFFFF"/>
                </a:solidFill>
                <a:latin typeface="Arial" panose="020B0604020202020204" pitchFamily="34" charset="0"/>
              </a:defRPr>
            </a:lvl4pPr>
            <a:lvl5pPr algn="l" rtl="0" fontAlgn="base">
              <a:spcBef>
                <a:spcPct val="0"/>
              </a:spcBef>
              <a:spcAft>
                <a:spcPct val="0"/>
              </a:spcAft>
              <a:defRPr sz="4400" b="1">
                <a:solidFill>
                  <a:srgbClr val="FFFFFF"/>
                </a:solidFill>
                <a:latin typeface="Arial" panose="020B0604020202020204" pitchFamily="34" charset="0"/>
              </a:defRPr>
            </a:lvl5pPr>
            <a:lvl6pPr marL="457200" algn="l" rtl="0" fontAlgn="base">
              <a:spcBef>
                <a:spcPct val="0"/>
              </a:spcBef>
              <a:spcAft>
                <a:spcPct val="0"/>
              </a:spcAft>
              <a:defRPr sz="4400" b="1">
                <a:solidFill>
                  <a:srgbClr val="FFFFFF"/>
                </a:solidFill>
                <a:latin typeface="Arial" panose="020B0604020202020204" pitchFamily="34" charset="0"/>
              </a:defRPr>
            </a:lvl6pPr>
            <a:lvl7pPr marL="914400" algn="l" rtl="0" fontAlgn="base">
              <a:spcBef>
                <a:spcPct val="0"/>
              </a:spcBef>
              <a:spcAft>
                <a:spcPct val="0"/>
              </a:spcAft>
              <a:defRPr sz="4400" b="1">
                <a:solidFill>
                  <a:srgbClr val="FFFFFF"/>
                </a:solidFill>
                <a:latin typeface="Arial" panose="020B0604020202020204" pitchFamily="34" charset="0"/>
              </a:defRPr>
            </a:lvl7pPr>
            <a:lvl8pPr marL="1371600" algn="l" rtl="0" fontAlgn="base">
              <a:spcBef>
                <a:spcPct val="0"/>
              </a:spcBef>
              <a:spcAft>
                <a:spcPct val="0"/>
              </a:spcAft>
              <a:defRPr sz="4400" b="1">
                <a:solidFill>
                  <a:srgbClr val="FFFFFF"/>
                </a:solidFill>
                <a:latin typeface="Arial" panose="020B0604020202020204" pitchFamily="34" charset="0"/>
              </a:defRPr>
            </a:lvl8pPr>
            <a:lvl9pPr marL="1828800" algn="l" rtl="0" fontAlgn="base">
              <a:spcBef>
                <a:spcPct val="0"/>
              </a:spcBef>
              <a:spcAft>
                <a:spcPct val="0"/>
              </a:spcAft>
              <a:defRPr sz="4400" b="1">
                <a:solidFill>
                  <a:srgbClr val="FFFFFF"/>
                </a:solidFill>
                <a:latin typeface="Arial" panose="020B0604020202020204" pitchFamily="34" charset="0"/>
              </a:defRPr>
            </a:lvl9pPr>
          </a:lstStyle>
          <a:p>
            <a:pPr marL="342900" indent="-342900" eaLnBrk="1" hangingPunct="1">
              <a:buFont typeface="Wingdings" panose="05000000000000000000" charset="0"/>
              <a:buChar char="n"/>
            </a:pPr>
            <a:r>
              <a:rPr lang="zh-CN" altLang="en-US" sz="2000" dirty="0">
                <a:solidFill>
                  <a:schemeClr val="tx1"/>
                </a:solidFill>
                <a:ea typeface="黑体" pitchFamily="49" charset="-122"/>
                <a:sym typeface="Arial" panose="020B0604020202020204" pitchFamily="34" charset="0"/>
              </a:rPr>
              <a:t>污水种类</a:t>
            </a:r>
          </a:p>
        </p:txBody>
      </p:sp>
      <p:grpSp>
        <p:nvGrpSpPr>
          <p:cNvPr id="7" name="组合 6"/>
          <p:cNvGrpSpPr/>
          <p:nvPr/>
        </p:nvGrpSpPr>
        <p:grpSpPr>
          <a:xfrm>
            <a:off x="869950" y="2028825"/>
            <a:ext cx="2857500" cy="466725"/>
            <a:chOff x="1416" y="3683"/>
            <a:chExt cx="4500" cy="735"/>
          </a:xfrm>
        </p:grpSpPr>
        <p:grpSp>
          <p:nvGrpSpPr>
            <p:cNvPr id="9221" name="Group 5"/>
            <p:cNvGrpSpPr/>
            <p:nvPr/>
          </p:nvGrpSpPr>
          <p:grpSpPr>
            <a:xfrm>
              <a:off x="1416" y="3683"/>
              <a:ext cx="4500" cy="735"/>
              <a:chOff x="0" y="0"/>
              <a:chExt cx="1321" cy="294"/>
            </a:xfrm>
          </p:grpSpPr>
          <p:sp>
            <p:nvSpPr>
              <p:cNvPr id="9222" name="AutoShape 6"/>
              <p:cNvSpPr>
                <a:spLocks noChangeArrowheads="1"/>
              </p:cNvSpPr>
              <p:nvPr/>
            </p:nvSpPr>
            <p:spPr bwMode="auto">
              <a:xfrm>
                <a:off x="0" y="0"/>
                <a:ext cx="1321" cy="294"/>
              </a:xfrm>
              <a:prstGeom prst="roundRect">
                <a:avLst>
                  <a:gd name="adj" fmla="val 50000"/>
                </a:avLst>
              </a:prstGeom>
              <a:gradFill rotWithShape="1">
                <a:gsLst>
                  <a:gs pos="0">
                    <a:schemeClr val="accent2">
                      <a:gamma/>
                      <a:shade val="79216"/>
                      <a:invGamma/>
                    </a:schemeClr>
                  </a:gs>
                  <a:gs pos="50000">
                    <a:schemeClr val="accent2"/>
                  </a:gs>
                  <a:gs pos="100000">
                    <a:schemeClr val="accent2">
                      <a:gamma/>
                      <a:shade val="79216"/>
                      <a:invGamma/>
                    </a:schemeClr>
                  </a:gs>
                </a:gsLst>
                <a:lin ang="0" scaled="1"/>
              </a:gradFill>
              <a:ln w="9525">
                <a:noFill/>
                <a:round/>
              </a:ln>
              <a:effectLst>
                <a:outerShdw dist="53882" dir="2700000" algn="ctr" rotWithShape="0">
                  <a:srgbClr val="292929">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223" name="AutoShape 7"/>
              <p:cNvSpPr>
                <a:spLocks noChangeArrowheads="1"/>
              </p:cNvSpPr>
              <p:nvPr/>
            </p:nvSpPr>
            <p:spPr bwMode="auto">
              <a:xfrm flipH="1">
                <a:off x="1255" y="44"/>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224" name="AutoShape 8"/>
              <p:cNvSpPr>
                <a:spLocks noChangeArrowheads="1"/>
              </p:cNvSpPr>
              <p:nvPr/>
            </p:nvSpPr>
            <p:spPr bwMode="auto">
              <a:xfrm>
                <a:off x="14" y="44"/>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9230" name="Text Box 18"/>
            <p:cNvSpPr txBox="1">
              <a:spLocks noChangeArrowheads="1"/>
            </p:cNvSpPr>
            <p:nvPr/>
          </p:nvSpPr>
          <p:spPr bwMode="auto">
            <a:xfrm>
              <a:off x="1940" y="3698"/>
              <a:ext cx="3525" cy="720"/>
            </a:xfrm>
            <a:prstGeom prst="rect">
              <a:avLst/>
            </a:prstGeom>
            <a:noFill/>
            <a:ln w="9525">
              <a:noFill/>
              <a:miter lim="800000"/>
            </a:ln>
            <a:effectLst>
              <a:outerShdw dist="17961" dir="2700000" algn="ctr" rotWithShape="0">
                <a:srgbClr val="000000"/>
              </a:outerShdw>
            </a:effectLst>
          </p:spPr>
          <p:txBody>
            <a:bodyPr>
              <a:spAutoFit/>
            </a:bodyPr>
            <a:lstStyle/>
            <a:p>
              <a:pPr>
                <a:spcBef>
                  <a:spcPct val="50000"/>
                </a:spcBef>
              </a:pPr>
              <a:r>
                <a:rPr lang="zh-CN" altLang="en-US" sz="2400" b="1" dirty="0">
                  <a:solidFill>
                    <a:srgbClr val="F8F8F8"/>
                  </a:solidFill>
                  <a:latin typeface="Arial" panose="020B0604020202020204" pitchFamily="34" charset="0"/>
                  <a:ea typeface="楷体" pitchFamily="49" charset="-122"/>
                </a:rPr>
                <a:t>按用途分</a:t>
              </a:r>
            </a:p>
          </p:txBody>
        </p:sp>
      </p:grpSp>
      <p:sp>
        <p:nvSpPr>
          <p:cNvPr id="9232" name="AutoShape 16"/>
          <p:cNvSpPr>
            <a:spLocks noChangeArrowheads="1"/>
          </p:cNvSpPr>
          <p:nvPr/>
        </p:nvSpPr>
        <p:spPr bwMode="auto">
          <a:xfrm rot="10806395" flipH="1" flipV="1">
            <a:off x="3848735" y="1991360"/>
            <a:ext cx="1446213" cy="755650"/>
          </a:xfrm>
          <a:prstGeom prst="rightArrow">
            <a:avLst>
              <a:gd name="adj1" fmla="val 46509"/>
              <a:gd name="adj2" fmla="val 42052"/>
            </a:avLst>
          </a:prstGeom>
          <a:gradFill rotWithShape="1">
            <a:gsLst>
              <a:gs pos="0">
                <a:schemeClr val="accent2">
                  <a:gamma/>
                  <a:tint val="0"/>
                  <a:invGamma/>
                  <a:alpha val="0"/>
                </a:schemeClr>
              </a:gs>
              <a:gs pos="100000">
                <a:schemeClr val="accent2"/>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1767" name="AutoShape 34"/>
          <p:cNvSpPr/>
          <p:nvPr/>
        </p:nvSpPr>
        <p:spPr>
          <a:xfrm rot="21587210" flipV="1">
            <a:off x="3846830" y="3429000"/>
            <a:ext cx="1447800" cy="755650"/>
          </a:xfrm>
          <a:prstGeom prst="rightArrow">
            <a:avLst>
              <a:gd name="adj1" fmla="val 46509"/>
              <a:gd name="adj2" fmla="val 42098"/>
            </a:avLst>
          </a:prstGeom>
          <a:gradFill rotWithShape="1">
            <a:gsLst>
              <a:gs pos="0">
                <a:srgbClr val="FFFFFF">
                  <a:alpha val="0"/>
                </a:srgbClr>
              </a:gs>
              <a:gs pos="100000">
                <a:schemeClr val="accent1"/>
              </a:gs>
            </a:gsLst>
            <a:lin ang="0" scaled="1"/>
            <a:tileRect/>
          </a:gradFill>
          <a:ln w="9525">
            <a:noFill/>
          </a:ln>
        </p:spPr>
        <p:txBody>
          <a:bodyPr rot="10800000" wrap="none" anchor="ctr"/>
          <a:lstStyle/>
          <a:p>
            <a:pPr algn="l"/>
            <a:endParaRPr lang="zh-CN" altLang="en-US" dirty="0">
              <a:latin typeface="Arial" panose="020B0604020202020204" pitchFamily="34" charset="0"/>
            </a:endParaRPr>
          </a:p>
        </p:txBody>
      </p:sp>
      <p:sp>
        <p:nvSpPr>
          <p:cNvPr id="31827" name="Rectangle 31"/>
          <p:cNvSpPr/>
          <p:nvPr/>
        </p:nvSpPr>
        <p:spPr>
          <a:xfrm>
            <a:off x="5580380" y="1852930"/>
            <a:ext cx="2635250" cy="285750"/>
          </a:xfrm>
          <a:prstGeom prst="rect">
            <a:avLst/>
          </a:prstGeom>
          <a:solidFill>
            <a:schemeClr val="accent2"/>
          </a:solidFill>
          <a:ln w="9525">
            <a:noFill/>
          </a:ln>
        </p:spPr>
        <p:txBody>
          <a:bodyPr wrap="none"/>
          <a:lstStyle/>
          <a:p>
            <a:pPr>
              <a:lnSpc>
                <a:spcPct val="90000"/>
              </a:lnSpc>
              <a:buFont typeface="Wingdings" panose="05000000000000000000" pitchFamily="2" charset="2"/>
              <a:buNone/>
            </a:pPr>
            <a:r>
              <a:rPr lang="zh-CN" altLang="en-US" b="1" dirty="0">
                <a:solidFill>
                  <a:srgbClr val="080808"/>
                </a:solidFill>
                <a:latin typeface="Arial" panose="020B0604020202020204" pitchFamily="34" charset="0"/>
                <a:ea typeface="楷体" pitchFamily="49" charset="-122"/>
              </a:rPr>
              <a:t>生活废水</a:t>
            </a:r>
          </a:p>
        </p:txBody>
      </p:sp>
      <p:sp>
        <p:nvSpPr>
          <p:cNvPr id="31828" name="Rectangle 32"/>
          <p:cNvSpPr/>
          <p:nvPr/>
        </p:nvSpPr>
        <p:spPr>
          <a:xfrm>
            <a:off x="5580380" y="2618740"/>
            <a:ext cx="2635250" cy="285750"/>
          </a:xfrm>
          <a:prstGeom prst="rect">
            <a:avLst/>
          </a:prstGeom>
          <a:solidFill>
            <a:schemeClr val="accent2"/>
          </a:solidFill>
          <a:ln w="9525">
            <a:noFill/>
          </a:ln>
        </p:spPr>
        <p:txBody>
          <a:bodyPr wrap="none"/>
          <a:lstStyle/>
          <a:p>
            <a:pPr>
              <a:lnSpc>
                <a:spcPct val="90000"/>
              </a:lnSpc>
              <a:buFont typeface="Wingdings" panose="05000000000000000000" pitchFamily="2" charset="2"/>
              <a:buNone/>
            </a:pPr>
            <a:r>
              <a:rPr lang="zh-CN" altLang="en-US" b="1" dirty="0">
                <a:solidFill>
                  <a:srgbClr val="080808"/>
                </a:solidFill>
                <a:latin typeface="Arial" panose="020B0604020202020204" pitchFamily="34" charset="0"/>
                <a:ea typeface="楷体" pitchFamily="49" charset="-122"/>
              </a:rPr>
              <a:t>工业废水</a:t>
            </a:r>
            <a:endParaRPr lang="en-US" altLang="zh-CN" b="1">
              <a:solidFill>
                <a:srgbClr val="080808"/>
              </a:solidFill>
              <a:latin typeface="Arial" panose="020B0604020202020204" pitchFamily="34" charset="0"/>
              <a:ea typeface="楷体" pitchFamily="49" charset="-122"/>
            </a:endParaRPr>
          </a:p>
        </p:txBody>
      </p:sp>
      <p:sp>
        <p:nvSpPr>
          <p:cNvPr id="31830" name="Rectangle 31"/>
          <p:cNvSpPr/>
          <p:nvPr/>
        </p:nvSpPr>
        <p:spPr>
          <a:xfrm>
            <a:off x="5580380" y="3426460"/>
            <a:ext cx="2635250" cy="285750"/>
          </a:xfrm>
          <a:prstGeom prst="rect">
            <a:avLst/>
          </a:prstGeom>
          <a:solidFill>
            <a:schemeClr val="accent1"/>
          </a:solidFill>
          <a:ln w="9525">
            <a:noFill/>
          </a:ln>
        </p:spPr>
        <p:txBody>
          <a:bodyPr wrap="none"/>
          <a:lstStyle/>
          <a:p>
            <a:pPr>
              <a:lnSpc>
                <a:spcPct val="90000"/>
              </a:lnSpc>
              <a:buFont typeface="Wingdings" panose="05000000000000000000" pitchFamily="2" charset="2"/>
              <a:buNone/>
            </a:pPr>
            <a:r>
              <a:rPr lang="zh-CN" altLang="en-US" b="1" dirty="0">
                <a:solidFill>
                  <a:srgbClr val="080808"/>
                </a:solidFill>
                <a:latin typeface="Arial" panose="020B0604020202020204" pitchFamily="34" charset="0"/>
                <a:ea typeface="楷体" pitchFamily="49" charset="-122"/>
              </a:rPr>
              <a:t>无机废水</a:t>
            </a:r>
          </a:p>
        </p:txBody>
      </p:sp>
      <p:sp>
        <p:nvSpPr>
          <p:cNvPr id="31831" name="Rectangle 32"/>
          <p:cNvSpPr/>
          <p:nvPr/>
        </p:nvSpPr>
        <p:spPr>
          <a:xfrm>
            <a:off x="5580380" y="4302760"/>
            <a:ext cx="2635250" cy="285750"/>
          </a:xfrm>
          <a:prstGeom prst="rect">
            <a:avLst/>
          </a:prstGeom>
          <a:solidFill>
            <a:schemeClr val="accent1"/>
          </a:solidFill>
          <a:ln w="9525">
            <a:noFill/>
          </a:ln>
        </p:spPr>
        <p:txBody>
          <a:bodyPr wrap="none"/>
          <a:lstStyle/>
          <a:p>
            <a:pPr>
              <a:lnSpc>
                <a:spcPct val="90000"/>
              </a:lnSpc>
              <a:buFont typeface="Wingdings" panose="05000000000000000000" pitchFamily="2" charset="2"/>
              <a:buNone/>
            </a:pPr>
            <a:r>
              <a:rPr lang="zh-CN" altLang="en-US" b="1" dirty="0">
                <a:solidFill>
                  <a:srgbClr val="080808"/>
                </a:solidFill>
                <a:latin typeface="Arial" panose="020B0604020202020204" pitchFamily="34" charset="0"/>
                <a:ea typeface="楷体" pitchFamily="49" charset="-122"/>
              </a:rPr>
              <a:t>有机废水</a:t>
            </a:r>
          </a:p>
        </p:txBody>
      </p:sp>
      <p:grpSp>
        <p:nvGrpSpPr>
          <p:cNvPr id="8" name="组合 7"/>
          <p:cNvGrpSpPr/>
          <p:nvPr/>
        </p:nvGrpSpPr>
        <p:grpSpPr>
          <a:xfrm>
            <a:off x="900430" y="3560445"/>
            <a:ext cx="2857500" cy="478790"/>
            <a:chOff x="1440" y="7180"/>
            <a:chExt cx="4500" cy="754"/>
          </a:xfrm>
        </p:grpSpPr>
        <p:grpSp>
          <p:nvGrpSpPr>
            <p:cNvPr id="9225" name="Group 9"/>
            <p:cNvGrpSpPr/>
            <p:nvPr/>
          </p:nvGrpSpPr>
          <p:grpSpPr>
            <a:xfrm>
              <a:off x="1440" y="7200"/>
              <a:ext cx="4500" cy="735"/>
              <a:chOff x="0" y="0"/>
              <a:chExt cx="1321" cy="294"/>
            </a:xfrm>
          </p:grpSpPr>
          <p:sp>
            <p:nvSpPr>
              <p:cNvPr id="9226" name="AutoShape 10"/>
              <p:cNvSpPr>
                <a:spLocks noChangeArrowheads="1"/>
              </p:cNvSpPr>
              <p:nvPr/>
            </p:nvSpPr>
            <p:spPr bwMode="auto">
              <a:xfrm>
                <a:off x="0" y="0"/>
                <a:ext cx="1321" cy="294"/>
              </a:xfrm>
              <a:prstGeom prst="roundRect">
                <a:avLst>
                  <a:gd name="adj" fmla="val 50000"/>
                </a:avLst>
              </a:prstGeom>
              <a:gradFill rotWithShape="1">
                <a:gsLst>
                  <a:gs pos="0">
                    <a:schemeClr val="accent1">
                      <a:gamma/>
                      <a:shade val="89020"/>
                      <a:invGamma/>
                    </a:schemeClr>
                  </a:gs>
                  <a:gs pos="50000">
                    <a:schemeClr val="accent1"/>
                  </a:gs>
                  <a:gs pos="100000">
                    <a:schemeClr val="accent1">
                      <a:gamma/>
                      <a:shade val="89020"/>
                      <a:invGamma/>
                    </a:schemeClr>
                  </a:gs>
                </a:gsLst>
                <a:lin ang="0" scaled="1"/>
              </a:gradFill>
              <a:ln w="12700" cmpd="sng">
                <a:solidFill>
                  <a:schemeClr val="accent1"/>
                </a:solidFill>
                <a:round/>
              </a:ln>
              <a:effectLst>
                <a:outerShdw dist="53882" dir="2700000" algn="ctr" rotWithShape="0">
                  <a:srgbClr val="292929">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227" name="AutoShape 11"/>
              <p:cNvSpPr>
                <a:spLocks noChangeArrowheads="1"/>
              </p:cNvSpPr>
              <p:nvPr/>
            </p:nvSpPr>
            <p:spPr bwMode="auto">
              <a:xfrm flipH="1">
                <a:off x="1255" y="44"/>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228" name="AutoShape 12"/>
              <p:cNvSpPr>
                <a:spLocks noChangeArrowheads="1"/>
              </p:cNvSpPr>
              <p:nvPr/>
            </p:nvSpPr>
            <p:spPr bwMode="auto">
              <a:xfrm>
                <a:off x="14" y="44"/>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9231" name="Text Box 18"/>
            <p:cNvSpPr txBox="1">
              <a:spLocks noChangeArrowheads="1"/>
            </p:cNvSpPr>
            <p:nvPr/>
          </p:nvSpPr>
          <p:spPr bwMode="auto">
            <a:xfrm>
              <a:off x="1940" y="7180"/>
              <a:ext cx="3525" cy="720"/>
            </a:xfrm>
            <a:prstGeom prst="rect">
              <a:avLst/>
            </a:prstGeom>
            <a:noFill/>
            <a:ln w="9525">
              <a:noFill/>
              <a:miter lim="800000"/>
            </a:ln>
            <a:effectLst>
              <a:outerShdw dist="17961" dir="2700000" algn="ctr" rotWithShape="0">
                <a:srgbClr val="000000"/>
              </a:outerShdw>
            </a:effectLst>
          </p:spPr>
          <p:txBody>
            <a:bodyPr>
              <a:spAutoFit/>
            </a:bodyPr>
            <a:lstStyle/>
            <a:p>
              <a:pPr>
                <a:spcBef>
                  <a:spcPct val="50000"/>
                </a:spcBef>
              </a:pPr>
              <a:r>
                <a:rPr lang="zh-CN" altLang="en-US" sz="2400" b="1" dirty="0">
                  <a:solidFill>
                    <a:srgbClr val="F8F8F8"/>
                  </a:solidFill>
                  <a:latin typeface="Arial" panose="020B0604020202020204" pitchFamily="34" charset="0"/>
                  <a:ea typeface="楷体" pitchFamily="49" charset="-122"/>
                </a:rPr>
                <a:t>按成分分</a:t>
              </a:r>
            </a:p>
          </p:txBody>
        </p:sp>
      </p:grpSp>
    </p:spTree>
  </p:cSld>
  <p:clrMapOvr>
    <a:masterClrMapping/>
  </p:clrMapOvr>
  <mc:AlternateContent xmlns:mc="http://schemas.openxmlformats.org/markup-compatibility/2006">
    <mc:Choice xmlns:p14="http://schemas.microsoft.com/office/powerpoint/2010/main" xmlns="" Requires="p14">
      <p:transition spd="slow" p14:dur="1600" advTm="0">
        <p14:prism isInverted="1"/>
      </p:transition>
    </mc:Choice>
    <mc:Fallback>
      <p:transition spd="slow" advTm="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标题 68609"/>
          <p:cNvSpPr>
            <a:spLocks noGrp="1"/>
          </p:cNvSpPr>
          <p:nvPr>
            <p:ph type="title"/>
          </p:nvPr>
        </p:nvSpPr>
        <p:spPr/>
        <p:txBody>
          <a:bodyPr anchor="ctr"/>
          <a:lstStyle/>
          <a:p>
            <a:r>
              <a:rPr lang="zh-CN" altLang="en-US" sz="2800" dirty="0">
                <a:latin typeface="黑体" pitchFamily="49" charset="-122"/>
                <a:ea typeface="黑体" pitchFamily="49" charset="-122"/>
              </a:rPr>
              <a:t>主要污染物</a:t>
            </a:r>
          </a:p>
        </p:txBody>
      </p:sp>
      <p:sp>
        <p:nvSpPr>
          <p:cNvPr id="68614" name="爆炸形 1 68613"/>
          <p:cNvSpPr/>
          <p:nvPr/>
        </p:nvSpPr>
        <p:spPr>
          <a:xfrm>
            <a:off x="3886200" y="2457450"/>
            <a:ext cx="1543050" cy="1028700"/>
          </a:xfrm>
          <a:prstGeom prst="irregularSeal1">
            <a:avLst/>
          </a:prstGeom>
          <a:solidFill>
            <a:srgbClr val="FF0000"/>
          </a:solidFill>
          <a:ln w="9525">
            <a:noFill/>
          </a:ln>
          <a:effectLst>
            <a:prstShdw prst="shdw17" dist="17961" dir="13499999">
              <a:srgbClr val="FF0000">
                <a:gamma/>
                <a:shade val="60000"/>
                <a:invGamma/>
              </a:srgbClr>
            </a:prstShdw>
          </a:effectLst>
        </p:spPr>
        <p:txBody>
          <a:bodyPr wrap="none" anchor="ctr"/>
          <a:lstStyle/>
          <a:p>
            <a:r>
              <a:rPr lang="zh-CN" altLang="en-US" sz="1350" b="1" dirty="0">
                <a:solidFill>
                  <a:srgbClr val="080808"/>
                </a:solidFill>
                <a:latin typeface="Arial" panose="020B0604020202020204" pitchFamily="34" charset="0"/>
              </a:rPr>
              <a:t>主要污染物</a:t>
            </a:r>
          </a:p>
        </p:txBody>
      </p:sp>
      <p:pic>
        <p:nvPicPr>
          <p:cNvPr id="68617" name="图片 68616" descr="13130720350KDFiDbv"/>
          <p:cNvPicPr>
            <a:picLocks noChangeAspect="1"/>
          </p:cNvPicPr>
          <p:nvPr/>
        </p:nvPicPr>
        <p:blipFill>
          <a:blip r:embed="rId3" cstate="print"/>
          <a:stretch>
            <a:fillRect/>
          </a:stretch>
        </p:blipFill>
        <p:spPr>
          <a:xfrm>
            <a:off x="1257300" y="1085850"/>
            <a:ext cx="1885950" cy="1418035"/>
          </a:xfrm>
          <a:prstGeom prst="rect">
            <a:avLst/>
          </a:prstGeom>
          <a:noFill/>
          <a:ln w="9525">
            <a:noFill/>
          </a:ln>
        </p:spPr>
      </p:pic>
      <p:pic>
        <p:nvPicPr>
          <p:cNvPr id="68619" name="图片 68618" descr="083200691934"/>
          <p:cNvPicPr>
            <a:picLocks noChangeAspect="1"/>
          </p:cNvPicPr>
          <p:nvPr/>
        </p:nvPicPr>
        <p:blipFill>
          <a:blip r:embed="rId4"/>
          <a:stretch>
            <a:fillRect/>
          </a:stretch>
        </p:blipFill>
        <p:spPr>
          <a:xfrm>
            <a:off x="3486150" y="914400"/>
            <a:ext cx="2000250" cy="1370410"/>
          </a:xfrm>
          <a:prstGeom prst="rect">
            <a:avLst/>
          </a:prstGeom>
          <a:noFill/>
          <a:ln w="9525">
            <a:noFill/>
          </a:ln>
        </p:spPr>
      </p:pic>
      <p:pic>
        <p:nvPicPr>
          <p:cNvPr id="68620" name="图片 68619" descr="2299005496842882426"/>
          <p:cNvPicPr>
            <a:picLocks noChangeAspect="1"/>
          </p:cNvPicPr>
          <p:nvPr/>
        </p:nvPicPr>
        <p:blipFill>
          <a:blip r:embed="rId5"/>
          <a:stretch>
            <a:fillRect/>
          </a:stretch>
        </p:blipFill>
        <p:spPr>
          <a:xfrm>
            <a:off x="5829300" y="1085850"/>
            <a:ext cx="2057400" cy="1543050"/>
          </a:xfrm>
          <a:prstGeom prst="rect">
            <a:avLst/>
          </a:prstGeom>
          <a:noFill/>
          <a:ln w="9525">
            <a:noFill/>
          </a:ln>
        </p:spPr>
      </p:pic>
      <p:pic>
        <p:nvPicPr>
          <p:cNvPr id="68621" name="图片 68620" descr="Img317471156"/>
          <p:cNvPicPr>
            <a:picLocks noChangeAspect="1"/>
          </p:cNvPicPr>
          <p:nvPr/>
        </p:nvPicPr>
        <p:blipFill>
          <a:blip r:embed="rId6"/>
          <a:stretch>
            <a:fillRect/>
          </a:stretch>
        </p:blipFill>
        <p:spPr>
          <a:xfrm>
            <a:off x="5600700" y="2971800"/>
            <a:ext cx="2228850" cy="1483519"/>
          </a:xfrm>
          <a:prstGeom prst="rect">
            <a:avLst/>
          </a:prstGeom>
          <a:noFill/>
          <a:ln w="9525">
            <a:noFill/>
          </a:ln>
        </p:spPr>
      </p:pic>
      <p:pic>
        <p:nvPicPr>
          <p:cNvPr id="68623" name="图片 68622" descr="64da16912c0d6473"/>
          <p:cNvPicPr>
            <a:picLocks noChangeAspect="1"/>
          </p:cNvPicPr>
          <p:nvPr/>
        </p:nvPicPr>
        <p:blipFill>
          <a:blip r:embed="rId7"/>
          <a:stretch>
            <a:fillRect/>
          </a:stretch>
        </p:blipFill>
        <p:spPr>
          <a:xfrm>
            <a:off x="3486150" y="3543300"/>
            <a:ext cx="1883569" cy="1273969"/>
          </a:xfrm>
          <a:prstGeom prst="rect">
            <a:avLst/>
          </a:prstGeom>
          <a:noFill/>
          <a:ln w="9525">
            <a:noFill/>
          </a:ln>
        </p:spPr>
      </p:pic>
      <p:pic>
        <p:nvPicPr>
          <p:cNvPr id="68625" name="图片 68624" descr="200891983444116_2_副本"/>
          <p:cNvPicPr>
            <a:picLocks noChangeAspect="1"/>
          </p:cNvPicPr>
          <p:nvPr/>
        </p:nvPicPr>
        <p:blipFill>
          <a:blip r:embed="rId8" cstate="print"/>
          <a:stretch>
            <a:fillRect/>
          </a:stretch>
        </p:blipFill>
        <p:spPr>
          <a:xfrm>
            <a:off x="1143000" y="2857500"/>
            <a:ext cx="2228850" cy="16716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8614"/>
                                        </p:tgtEl>
                                        <p:attrNameLst>
                                          <p:attrName>style.visibility</p:attrName>
                                        </p:attrNameLst>
                                      </p:cBhvr>
                                      <p:to>
                                        <p:strVal val="visible"/>
                                      </p:to>
                                    </p:set>
                                    <p:animEffect transition="in" filter="wipe(down)">
                                      <p:cBhvr>
                                        <p:cTn id="7" dur="500"/>
                                        <p:tgtEl>
                                          <p:spTgt spid="686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8617"/>
                                        </p:tgtEl>
                                        <p:attrNameLst>
                                          <p:attrName>style.visibility</p:attrName>
                                        </p:attrNameLst>
                                      </p:cBhvr>
                                      <p:to>
                                        <p:strVal val="visible"/>
                                      </p:to>
                                    </p:set>
                                    <p:anim calcmode="lin" valueType="num">
                                      <p:cBhvr additive="base">
                                        <p:cTn id="12" dur="500" fill="hold"/>
                                        <p:tgtEl>
                                          <p:spTgt spid="68617"/>
                                        </p:tgtEl>
                                        <p:attrNameLst>
                                          <p:attrName>ppt_x</p:attrName>
                                        </p:attrNameLst>
                                      </p:cBhvr>
                                      <p:tavLst>
                                        <p:tav tm="0">
                                          <p:val>
                                            <p:strVal val="0-#ppt_w/2"/>
                                          </p:val>
                                        </p:tav>
                                        <p:tav tm="100000">
                                          <p:val>
                                            <p:strVal val="#ppt_x"/>
                                          </p:val>
                                        </p:tav>
                                      </p:tavLst>
                                    </p:anim>
                                    <p:anim calcmode="lin" valueType="num">
                                      <p:cBhvr additive="base">
                                        <p:cTn id="13" dur="500" fill="hold"/>
                                        <p:tgtEl>
                                          <p:spTgt spid="6861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68619"/>
                                        </p:tgtEl>
                                        <p:attrNameLst>
                                          <p:attrName>style.visibility</p:attrName>
                                        </p:attrNameLst>
                                      </p:cBhvr>
                                      <p:to>
                                        <p:strVal val="visible"/>
                                      </p:to>
                                    </p:set>
                                    <p:anim calcmode="lin" valueType="num">
                                      <p:cBhvr additive="base">
                                        <p:cTn id="18" dur="500" fill="hold"/>
                                        <p:tgtEl>
                                          <p:spTgt spid="68619"/>
                                        </p:tgtEl>
                                        <p:attrNameLst>
                                          <p:attrName>ppt_x</p:attrName>
                                        </p:attrNameLst>
                                      </p:cBhvr>
                                      <p:tavLst>
                                        <p:tav tm="0">
                                          <p:val>
                                            <p:strVal val="#ppt_x"/>
                                          </p:val>
                                        </p:tav>
                                        <p:tav tm="100000">
                                          <p:val>
                                            <p:strVal val="#ppt_x"/>
                                          </p:val>
                                        </p:tav>
                                      </p:tavLst>
                                    </p:anim>
                                    <p:anim calcmode="lin" valueType="num">
                                      <p:cBhvr additive="base">
                                        <p:cTn id="19" dur="500" fill="hold"/>
                                        <p:tgtEl>
                                          <p:spTgt spid="68619"/>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68620"/>
                                        </p:tgtEl>
                                        <p:attrNameLst>
                                          <p:attrName>style.visibility</p:attrName>
                                        </p:attrNameLst>
                                      </p:cBhvr>
                                      <p:to>
                                        <p:strVal val="visible"/>
                                      </p:to>
                                    </p:set>
                                    <p:anim calcmode="lin" valueType="num">
                                      <p:cBhvr additive="base">
                                        <p:cTn id="24" dur="500" fill="hold"/>
                                        <p:tgtEl>
                                          <p:spTgt spid="68620"/>
                                        </p:tgtEl>
                                        <p:attrNameLst>
                                          <p:attrName>ppt_x</p:attrName>
                                        </p:attrNameLst>
                                      </p:cBhvr>
                                      <p:tavLst>
                                        <p:tav tm="0">
                                          <p:val>
                                            <p:strVal val="1+#ppt_w/2"/>
                                          </p:val>
                                        </p:tav>
                                        <p:tav tm="100000">
                                          <p:val>
                                            <p:strVal val="#ppt_x"/>
                                          </p:val>
                                        </p:tav>
                                      </p:tavLst>
                                    </p:anim>
                                    <p:anim calcmode="lin" valueType="num">
                                      <p:cBhvr additive="base">
                                        <p:cTn id="25" dur="500" fill="hold"/>
                                        <p:tgtEl>
                                          <p:spTgt spid="68620"/>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68621"/>
                                        </p:tgtEl>
                                        <p:attrNameLst>
                                          <p:attrName>style.visibility</p:attrName>
                                        </p:attrNameLst>
                                      </p:cBhvr>
                                      <p:to>
                                        <p:strVal val="visible"/>
                                      </p:to>
                                    </p:set>
                                    <p:animEffect transition="in" filter="wipe(right)">
                                      <p:cBhvr>
                                        <p:cTn id="30" dur="500"/>
                                        <p:tgtEl>
                                          <p:spTgt spid="68621"/>
                                        </p:tgtEl>
                                      </p:cBhvr>
                                    </p:animEffect>
                                  </p:childTnLst>
                                </p:cTn>
                              </p:par>
                              <p:par>
                                <p:cTn id="31" presetID="22" presetClass="entr" presetSubtype="8" fill="hold" nodeType="withEffect">
                                  <p:stCondLst>
                                    <p:cond delay="0"/>
                                  </p:stCondLst>
                                  <p:childTnLst>
                                    <p:set>
                                      <p:cBhvr>
                                        <p:cTn id="32" dur="1" fill="hold">
                                          <p:stCondLst>
                                            <p:cond delay="0"/>
                                          </p:stCondLst>
                                        </p:cTn>
                                        <p:tgtEl>
                                          <p:spTgt spid="68623"/>
                                        </p:tgtEl>
                                        <p:attrNameLst>
                                          <p:attrName>style.visibility</p:attrName>
                                        </p:attrNameLst>
                                      </p:cBhvr>
                                      <p:to>
                                        <p:strVal val="visible"/>
                                      </p:to>
                                    </p:set>
                                    <p:animEffect transition="in" filter="wipe(left)">
                                      <p:cBhvr>
                                        <p:cTn id="33" dur="500"/>
                                        <p:tgtEl>
                                          <p:spTgt spid="68623"/>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68625"/>
                                        </p:tgtEl>
                                        <p:attrNameLst>
                                          <p:attrName>style.visibility</p:attrName>
                                        </p:attrNameLst>
                                      </p:cBhvr>
                                      <p:to>
                                        <p:strVal val="visible"/>
                                      </p:to>
                                    </p:set>
                                    <p:anim calcmode="lin" valueType="num">
                                      <p:cBhvr additive="base">
                                        <p:cTn id="38" dur="500" fill="hold"/>
                                        <p:tgtEl>
                                          <p:spTgt spid="68625"/>
                                        </p:tgtEl>
                                        <p:attrNameLst>
                                          <p:attrName>ppt_x</p:attrName>
                                        </p:attrNameLst>
                                      </p:cBhvr>
                                      <p:tavLst>
                                        <p:tav tm="0">
                                          <p:val>
                                            <p:strVal val="#ppt_x"/>
                                          </p:val>
                                        </p:tav>
                                        <p:tav tm="100000">
                                          <p:val>
                                            <p:strVal val="#ppt_x"/>
                                          </p:val>
                                        </p:tav>
                                      </p:tavLst>
                                    </p:anim>
                                    <p:anim calcmode="lin" valueType="num">
                                      <p:cBhvr additive="base">
                                        <p:cTn id="39" dur="500" fill="hold"/>
                                        <p:tgtEl>
                                          <p:spTgt spid="686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31115" y="160184"/>
            <a:ext cx="4535488" cy="583565"/>
          </a:xfrm>
          <a:prstGeom prst="rect">
            <a:avLst/>
          </a:prstGeom>
          <a:noFill/>
        </p:spPr>
        <p:txBody>
          <a:bodyPr wrap="square" rtlCol="0">
            <a:spAutoFit/>
          </a:bodyPr>
          <a:lstStyle/>
          <a:p>
            <a:r>
              <a:rPr lang="zh-CN" altLang="zh-CN"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一、水污染</a:t>
            </a:r>
          </a:p>
        </p:txBody>
      </p:sp>
      <p:sp>
        <p:nvSpPr>
          <p:cNvPr id="31745" name="Rectangle 2"/>
          <p:cNvSpPr>
            <a:spLocks noGrp="1"/>
          </p:cNvSpPr>
          <p:nvPr/>
        </p:nvSpPr>
        <p:spPr>
          <a:xfrm>
            <a:off x="361315" y="909320"/>
            <a:ext cx="6477000" cy="868363"/>
          </a:xfrm>
          <a:prstGeom prst="rect">
            <a:avLst/>
          </a:prstGeom>
          <a:noFill/>
          <a:ln w="9525">
            <a:noFill/>
          </a:ln>
        </p:spPr>
        <p:txBody>
          <a:bodyPr vert="horz" wrap="square" lIns="91440" tIns="45720" rIns="91440" bIns="45720" anchor="ctr"/>
          <a:lstStyle>
            <a:lvl1pPr algn="l" rtl="0" fontAlgn="base">
              <a:spcBef>
                <a:spcPct val="0"/>
              </a:spcBef>
              <a:spcAft>
                <a:spcPct val="0"/>
              </a:spcAft>
              <a:defRPr sz="4400" b="1">
                <a:solidFill>
                  <a:srgbClr val="FFFFFF"/>
                </a:solidFill>
                <a:latin typeface="+mj-lt"/>
                <a:ea typeface="+mj-ea"/>
                <a:cs typeface="+mj-cs"/>
              </a:defRPr>
            </a:lvl1pPr>
            <a:lvl2pPr algn="l" rtl="0" fontAlgn="base">
              <a:spcBef>
                <a:spcPct val="0"/>
              </a:spcBef>
              <a:spcAft>
                <a:spcPct val="0"/>
              </a:spcAft>
              <a:defRPr sz="4400" b="1">
                <a:solidFill>
                  <a:srgbClr val="FFFFFF"/>
                </a:solidFill>
                <a:latin typeface="Arial" panose="020B0604020202020204" pitchFamily="34" charset="0"/>
              </a:defRPr>
            </a:lvl2pPr>
            <a:lvl3pPr algn="l" rtl="0" fontAlgn="base">
              <a:spcBef>
                <a:spcPct val="0"/>
              </a:spcBef>
              <a:spcAft>
                <a:spcPct val="0"/>
              </a:spcAft>
              <a:defRPr sz="4400" b="1">
                <a:solidFill>
                  <a:srgbClr val="FFFFFF"/>
                </a:solidFill>
                <a:latin typeface="Arial" panose="020B0604020202020204" pitchFamily="34" charset="0"/>
              </a:defRPr>
            </a:lvl3pPr>
            <a:lvl4pPr algn="l" rtl="0" fontAlgn="base">
              <a:spcBef>
                <a:spcPct val="0"/>
              </a:spcBef>
              <a:spcAft>
                <a:spcPct val="0"/>
              </a:spcAft>
              <a:defRPr sz="4400" b="1">
                <a:solidFill>
                  <a:srgbClr val="FFFFFF"/>
                </a:solidFill>
                <a:latin typeface="Arial" panose="020B0604020202020204" pitchFamily="34" charset="0"/>
              </a:defRPr>
            </a:lvl4pPr>
            <a:lvl5pPr algn="l" rtl="0" fontAlgn="base">
              <a:spcBef>
                <a:spcPct val="0"/>
              </a:spcBef>
              <a:spcAft>
                <a:spcPct val="0"/>
              </a:spcAft>
              <a:defRPr sz="4400" b="1">
                <a:solidFill>
                  <a:srgbClr val="FFFFFF"/>
                </a:solidFill>
                <a:latin typeface="Arial" panose="020B0604020202020204" pitchFamily="34" charset="0"/>
              </a:defRPr>
            </a:lvl5pPr>
            <a:lvl6pPr marL="457200" algn="l" rtl="0" fontAlgn="base">
              <a:spcBef>
                <a:spcPct val="0"/>
              </a:spcBef>
              <a:spcAft>
                <a:spcPct val="0"/>
              </a:spcAft>
              <a:defRPr sz="4400" b="1">
                <a:solidFill>
                  <a:srgbClr val="FFFFFF"/>
                </a:solidFill>
                <a:latin typeface="Arial" panose="020B0604020202020204" pitchFamily="34" charset="0"/>
              </a:defRPr>
            </a:lvl6pPr>
            <a:lvl7pPr marL="914400" algn="l" rtl="0" fontAlgn="base">
              <a:spcBef>
                <a:spcPct val="0"/>
              </a:spcBef>
              <a:spcAft>
                <a:spcPct val="0"/>
              </a:spcAft>
              <a:defRPr sz="4400" b="1">
                <a:solidFill>
                  <a:srgbClr val="FFFFFF"/>
                </a:solidFill>
                <a:latin typeface="Arial" panose="020B0604020202020204" pitchFamily="34" charset="0"/>
              </a:defRPr>
            </a:lvl7pPr>
            <a:lvl8pPr marL="1371600" algn="l" rtl="0" fontAlgn="base">
              <a:spcBef>
                <a:spcPct val="0"/>
              </a:spcBef>
              <a:spcAft>
                <a:spcPct val="0"/>
              </a:spcAft>
              <a:defRPr sz="4400" b="1">
                <a:solidFill>
                  <a:srgbClr val="FFFFFF"/>
                </a:solidFill>
                <a:latin typeface="Arial" panose="020B0604020202020204" pitchFamily="34" charset="0"/>
              </a:defRPr>
            </a:lvl8pPr>
            <a:lvl9pPr marL="1828800" algn="l" rtl="0" fontAlgn="base">
              <a:spcBef>
                <a:spcPct val="0"/>
              </a:spcBef>
              <a:spcAft>
                <a:spcPct val="0"/>
              </a:spcAft>
              <a:defRPr sz="4400" b="1">
                <a:solidFill>
                  <a:srgbClr val="FFFFFF"/>
                </a:solidFill>
                <a:latin typeface="Arial" panose="020B0604020202020204" pitchFamily="34" charset="0"/>
              </a:defRPr>
            </a:lvl9pPr>
          </a:lstStyle>
          <a:p>
            <a:pPr marL="342900" indent="-342900" eaLnBrk="1" hangingPunct="1">
              <a:buFont typeface="Wingdings" panose="05000000000000000000" charset="0"/>
              <a:buChar char="n"/>
            </a:pPr>
            <a:r>
              <a:rPr lang="zh-CN" altLang="en-US" sz="2000" dirty="0">
                <a:solidFill>
                  <a:schemeClr val="tx1"/>
                </a:solidFill>
                <a:ea typeface="黑体" pitchFamily="49" charset="-122"/>
                <a:sym typeface="+mn-ea"/>
              </a:rPr>
              <a:t>污水对植物的影响</a:t>
            </a:r>
          </a:p>
        </p:txBody>
      </p:sp>
      <p:sp>
        <p:nvSpPr>
          <p:cNvPr id="3" name="文本框 2"/>
          <p:cNvSpPr txBox="1"/>
          <p:nvPr/>
        </p:nvSpPr>
        <p:spPr>
          <a:xfrm>
            <a:off x="733425" y="1555750"/>
            <a:ext cx="4229735" cy="2999740"/>
          </a:xfrm>
          <a:prstGeom prst="rect">
            <a:avLst/>
          </a:prstGeom>
          <a:noFill/>
        </p:spPr>
        <p:txBody>
          <a:bodyPr wrap="square" rtlCol="0" anchor="t">
            <a:spAutoFit/>
          </a:bodyPr>
          <a:lstStyle/>
          <a:p>
            <a:pPr marL="342900" lvl="0" indent="-342900" fontAlgn="auto">
              <a:lnSpc>
                <a:spcPct val="150000"/>
              </a:lnSpc>
              <a:buFont typeface="Wingdings" panose="05000000000000000000" charset="0"/>
              <a:buChar char="Ø"/>
            </a:pPr>
            <a:r>
              <a:rPr lang="zh-CN" altLang="en-US" b="1" dirty="0">
                <a:solidFill>
                  <a:srgbClr val="080808"/>
                </a:solidFill>
                <a:ea typeface="宋体" panose="02010600030101010101" pitchFamily="2" charset="-122"/>
                <a:sym typeface="+mn-ea"/>
              </a:rPr>
              <a:t>造成水体的富营养化</a:t>
            </a:r>
            <a:endParaRPr lang="zh-CN" altLang="en-US" b="1" dirty="0">
              <a:solidFill>
                <a:srgbClr val="080808"/>
              </a:solidFill>
              <a:ea typeface="宋体" panose="02010600030101010101" pitchFamily="2" charset="-122"/>
            </a:endParaRPr>
          </a:p>
          <a:p>
            <a:pPr marL="800100" lvl="1" indent="-342900" fontAlgn="auto">
              <a:lnSpc>
                <a:spcPct val="150000"/>
              </a:lnSpc>
              <a:buFont typeface="Arial" panose="020B0604020202020204" pitchFamily="34" charset="0"/>
              <a:buChar char="•"/>
            </a:pPr>
            <a:r>
              <a:rPr lang="zh-CN" altLang="en-US" b="1" dirty="0">
                <a:solidFill>
                  <a:srgbClr val="080808"/>
                </a:solidFill>
                <a:ea typeface="宋体" panose="02010600030101010101" pitchFamily="2" charset="-122"/>
                <a:sym typeface="+mn-ea"/>
              </a:rPr>
              <a:t>水体富营养化是指人类活动的影响下，氮、磷等营养物质大量进入水体，引起藻类及其他浮游生物迅速繁殖，水体溶氧量下降，水质恶化，鱼类及其他生物大量死亡的现象。</a:t>
            </a:r>
          </a:p>
        </p:txBody>
      </p:sp>
      <p:grpSp>
        <p:nvGrpSpPr>
          <p:cNvPr id="13" name="组合 12"/>
          <p:cNvGrpSpPr/>
          <p:nvPr/>
        </p:nvGrpSpPr>
        <p:grpSpPr>
          <a:xfrm>
            <a:off x="5614035" y="1778000"/>
            <a:ext cx="3137535" cy="2165985"/>
            <a:chOff x="8614" y="2800"/>
            <a:chExt cx="4941" cy="2805"/>
          </a:xfrm>
        </p:grpSpPr>
        <p:sp>
          <p:nvSpPr>
            <p:cNvPr id="5" name="流程图: 可选过程 4"/>
            <p:cNvSpPr/>
            <p:nvPr/>
          </p:nvSpPr>
          <p:spPr>
            <a:xfrm>
              <a:off x="9714" y="2800"/>
              <a:ext cx="2551" cy="79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水体富营养化</a:t>
              </a:r>
            </a:p>
          </p:txBody>
        </p:sp>
        <p:sp>
          <p:nvSpPr>
            <p:cNvPr id="6" name="流程图: 可选过程 5"/>
            <p:cNvSpPr/>
            <p:nvPr/>
          </p:nvSpPr>
          <p:spPr>
            <a:xfrm>
              <a:off x="8614" y="4811"/>
              <a:ext cx="2155" cy="79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赤潮</a:t>
              </a:r>
            </a:p>
          </p:txBody>
        </p:sp>
        <p:sp>
          <p:nvSpPr>
            <p:cNvPr id="9" name="流程图: 可选过程 8"/>
            <p:cNvSpPr/>
            <p:nvPr/>
          </p:nvSpPr>
          <p:spPr>
            <a:xfrm>
              <a:off x="11401" y="4811"/>
              <a:ext cx="2155" cy="79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水华</a:t>
              </a:r>
            </a:p>
          </p:txBody>
        </p:sp>
        <p:cxnSp>
          <p:nvCxnSpPr>
            <p:cNvPr id="11" name="直接箭头连接符 10"/>
            <p:cNvCxnSpPr/>
            <p:nvPr/>
          </p:nvCxnSpPr>
          <p:spPr>
            <a:xfrm flipH="1">
              <a:off x="9714" y="3594"/>
              <a:ext cx="1298" cy="1217"/>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endCxn id="9" idx="0"/>
            </p:cNvCxnSpPr>
            <p:nvPr/>
          </p:nvCxnSpPr>
          <p:spPr>
            <a:xfrm>
              <a:off x="11056" y="3596"/>
              <a:ext cx="1423" cy="1215"/>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xmlns="" Requires="p14">
      <p:transition spd="slow" p14:dur="1600" advTm="0">
        <p14:prism isInverted="1"/>
      </p:transition>
    </mc:Choice>
    <mc:Fallback>
      <p:transition spd="slow" advTm="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31115" y="160184"/>
            <a:ext cx="4535488" cy="583565"/>
          </a:xfrm>
          <a:prstGeom prst="rect">
            <a:avLst/>
          </a:prstGeom>
          <a:noFill/>
        </p:spPr>
        <p:txBody>
          <a:bodyPr wrap="square" rtlCol="0">
            <a:spAutoFit/>
          </a:bodyPr>
          <a:lstStyle/>
          <a:p>
            <a:r>
              <a:rPr lang="zh-CN" altLang="zh-CN"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一、水污染</a:t>
            </a:r>
          </a:p>
        </p:txBody>
      </p:sp>
      <p:sp>
        <p:nvSpPr>
          <p:cNvPr id="74755" name="文本占位符 74754"/>
          <p:cNvSpPr>
            <a:spLocks noGrp="1"/>
          </p:cNvSpPr>
          <p:nvPr/>
        </p:nvSpPr>
        <p:spPr>
          <a:xfrm>
            <a:off x="516890" y="1339215"/>
            <a:ext cx="8392160" cy="3858260"/>
          </a:xfrm>
          <a:prstGeom prst="rect">
            <a:avLst/>
          </a:prstGeom>
          <a:noFill/>
          <a:ln w="9525">
            <a:noFill/>
          </a:ln>
        </p:spPr>
        <p:txBody>
          <a:bodyPr/>
          <a:lstStyle>
            <a:lvl1pPr marL="342900" indent="-342900" algn="l" rtl="0" fontAlgn="base">
              <a:spcBef>
                <a:spcPct val="20000"/>
              </a:spcBef>
              <a:spcAft>
                <a:spcPct val="0"/>
              </a:spcAft>
              <a:buChar char="•"/>
              <a:defRPr sz="3200">
                <a:latin typeface="+mn-lt"/>
                <a:ea typeface="+mn-ea"/>
                <a:cs typeface="+mn-cs"/>
              </a:defRPr>
            </a:lvl1pPr>
            <a:lvl2pPr marL="742950" indent="-285750" algn="l" rtl="0" fontAlgn="base">
              <a:spcBef>
                <a:spcPct val="20000"/>
              </a:spcBef>
              <a:spcAft>
                <a:spcPct val="0"/>
              </a:spcAft>
              <a:buChar char="–"/>
              <a:defRPr sz="2800">
                <a:latin typeface="+mn-lt"/>
              </a:defRPr>
            </a:lvl2pPr>
            <a:lvl3pPr marL="1143000" indent="-228600" algn="l" rtl="0" fontAlgn="base">
              <a:spcBef>
                <a:spcPct val="20000"/>
              </a:spcBef>
              <a:spcAft>
                <a:spcPct val="0"/>
              </a:spcAft>
              <a:buChar char="•"/>
              <a:defRPr sz="2400">
                <a:latin typeface="+mn-lt"/>
              </a:defRPr>
            </a:lvl3pPr>
            <a:lvl4pPr marL="1600200" indent="-228600" algn="l" rtl="0" fontAlgn="base">
              <a:spcBef>
                <a:spcPct val="20000"/>
              </a:spcBef>
              <a:spcAft>
                <a:spcPct val="0"/>
              </a:spcAft>
              <a:buChar char="–"/>
              <a:defRPr sz="2000">
                <a:latin typeface="+mn-lt"/>
              </a:defRPr>
            </a:lvl4pPr>
            <a:lvl5pPr marL="2057400" indent="-228600" algn="l" rtl="0" fontAlgn="base">
              <a:spcBef>
                <a:spcPct val="20000"/>
              </a:spcBef>
              <a:spcAft>
                <a:spcPct val="0"/>
              </a:spcAft>
              <a:buChar char="»"/>
              <a:defRPr sz="2000">
                <a:latin typeface="+mn-lt"/>
              </a:defRPr>
            </a:lvl5pPr>
            <a:lvl6pPr marL="2514600" indent="-228600" algn="l" rtl="0" fontAlgn="base">
              <a:spcBef>
                <a:spcPct val="20000"/>
              </a:spcBef>
              <a:spcAft>
                <a:spcPct val="0"/>
              </a:spcAft>
              <a:buChar char="»"/>
              <a:defRPr sz="2000">
                <a:latin typeface="+mn-lt"/>
              </a:defRPr>
            </a:lvl6pPr>
            <a:lvl7pPr marL="2971800" indent="-228600" algn="l" rtl="0" fontAlgn="base">
              <a:spcBef>
                <a:spcPct val="20000"/>
              </a:spcBef>
              <a:spcAft>
                <a:spcPct val="0"/>
              </a:spcAft>
              <a:buChar char="»"/>
              <a:defRPr sz="2000">
                <a:latin typeface="+mn-lt"/>
              </a:defRPr>
            </a:lvl7pPr>
            <a:lvl8pPr marL="3429000" indent="-228600" algn="l" rtl="0" fontAlgn="base">
              <a:spcBef>
                <a:spcPct val="20000"/>
              </a:spcBef>
              <a:spcAft>
                <a:spcPct val="0"/>
              </a:spcAft>
              <a:buChar char="»"/>
              <a:defRPr sz="2000">
                <a:latin typeface="+mn-lt"/>
              </a:defRPr>
            </a:lvl8pPr>
            <a:lvl9pPr marL="3886200" indent="-228600" algn="l" rtl="0" fontAlgn="base">
              <a:spcBef>
                <a:spcPct val="20000"/>
              </a:spcBef>
              <a:spcAft>
                <a:spcPct val="0"/>
              </a:spcAft>
              <a:buChar char="»"/>
              <a:defRPr sz="2000">
                <a:latin typeface="+mn-lt"/>
              </a:defRPr>
            </a:lvl9pPr>
          </a:lstStyle>
          <a:p>
            <a:pPr>
              <a:lnSpc>
                <a:spcPct val="90000"/>
              </a:lnSpc>
              <a:buSzPct val="70000"/>
              <a:buFont typeface="Wingdings" panose="05000000000000000000" charset="0"/>
              <a:buChar char="n"/>
            </a:pPr>
            <a:r>
              <a:rPr lang="zh-CN" altLang="en-US" sz="2800" b="1" dirty="0">
                <a:solidFill>
                  <a:srgbClr val="080808"/>
                </a:solidFill>
                <a:ea typeface="宋体" panose="02010600030101010101" pitchFamily="2" charset="-122"/>
              </a:rPr>
              <a:t> </a:t>
            </a:r>
            <a:r>
              <a:rPr lang="zh-CN" altLang="en-US" sz="2000" b="1" dirty="0">
                <a:solidFill>
                  <a:srgbClr val="080808"/>
                </a:solidFill>
                <a:ea typeface="宋体" panose="02010600030101010101" pitchFamily="2" charset="-122"/>
              </a:rPr>
              <a:t>赤潮</a:t>
            </a:r>
          </a:p>
          <a:p>
            <a:pPr marL="457200" lvl="1" indent="0" algn="just">
              <a:lnSpc>
                <a:spcPct val="150000"/>
              </a:lnSpc>
              <a:spcBef>
                <a:spcPts val="0"/>
              </a:spcBef>
              <a:buNone/>
            </a:pPr>
            <a:r>
              <a:rPr lang="zh-CN" altLang="en-US" sz="2000" b="1" dirty="0">
                <a:solidFill>
                  <a:srgbClr val="080808"/>
                </a:solidFill>
                <a:ea typeface="宋体" panose="02010600030101010101" pitchFamily="2" charset="-122"/>
              </a:rPr>
              <a:t>    在特定的环境条件下，海水中的某些浮游植物、原生动物或细菌爆发性增殖获高度聚集而引起水体变色的一种有害生态现象。生活中大量的使用富磷洗衣粉，易导致赤潮。</a:t>
            </a:r>
          </a:p>
        </p:txBody>
      </p:sp>
      <p:pic>
        <p:nvPicPr>
          <p:cNvPr id="74756" name="图片 74755" descr="14300000937755128773397413384_950"/>
          <p:cNvPicPr>
            <a:picLocks noChangeAspect="1"/>
          </p:cNvPicPr>
          <p:nvPr/>
        </p:nvPicPr>
        <p:blipFill>
          <a:blip r:embed="rId2"/>
          <a:stretch>
            <a:fillRect/>
          </a:stretch>
        </p:blipFill>
        <p:spPr>
          <a:xfrm>
            <a:off x="-36195" y="160020"/>
            <a:ext cx="9216390" cy="520382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xmlns=""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fade">
                                      <p:cBhvr>
                                        <p:cTn id="7" dur="1000"/>
                                        <p:tgtEl>
                                          <p:spTgt spid="74756"/>
                                        </p:tgtEl>
                                      </p:cBhvr>
                                    </p:animEffect>
                                    <p:anim calcmode="lin" valueType="num">
                                      <p:cBhvr>
                                        <p:cTn id="8" dur="1000" fill="hold"/>
                                        <p:tgtEl>
                                          <p:spTgt spid="74756"/>
                                        </p:tgtEl>
                                        <p:attrNameLst>
                                          <p:attrName>ppt_x</p:attrName>
                                        </p:attrNameLst>
                                      </p:cBhvr>
                                      <p:tavLst>
                                        <p:tav tm="0">
                                          <p:val>
                                            <p:strVal val="#ppt_x"/>
                                          </p:val>
                                        </p:tav>
                                        <p:tav tm="100000">
                                          <p:val>
                                            <p:strVal val="#ppt_x"/>
                                          </p:val>
                                        </p:tav>
                                      </p:tavLst>
                                    </p:anim>
                                    <p:anim calcmode="lin" valueType="num">
                                      <p:cBhvr>
                                        <p:cTn id="9" dur="1000" fill="hold"/>
                                        <p:tgtEl>
                                          <p:spTgt spid="747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31115" y="160184"/>
            <a:ext cx="4535488" cy="583565"/>
          </a:xfrm>
          <a:prstGeom prst="rect">
            <a:avLst/>
          </a:prstGeom>
          <a:noFill/>
        </p:spPr>
        <p:txBody>
          <a:bodyPr wrap="square" rtlCol="0">
            <a:spAutoFit/>
          </a:bodyPr>
          <a:lstStyle/>
          <a:p>
            <a:r>
              <a:rPr lang="zh-CN" altLang="zh-CN"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一、水污染</a:t>
            </a:r>
          </a:p>
        </p:txBody>
      </p:sp>
      <p:sp>
        <p:nvSpPr>
          <p:cNvPr id="74755" name="文本占位符 74754"/>
          <p:cNvSpPr>
            <a:spLocks noGrp="1"/>
          </p:cNvSpPr>
          <p:nvPr/>
        </p:nvSpPr>
        <p:spPr>
          <a:xfrm>
            <a:off x="537845" y="966470"/>
            <a:ext cx="7996555" cy="3504565"/>
          </a:xfrm>
          <a:prstGeom prst="rect">
            <a:avLst/>
          </a:prstGeom>
          <a:noFill/>
          <a:ln w="9525">
            <a:noFill/>
          </a:ln>
        </p:spPr>
        <p:txBody>
          <a:bodyPr/>
          <a:lstStyle>
            <a:lvl1pPr marL="342900" indent="-342900" algn="l" rtl="0" fontAlgn="base">
              <a:spcBef>
                <a:spcPct val="20000"/>
              </a:spcBef>
              <a:spcAft>
                <a:spcPct val="0"/>
              </a:spcAft>
              <a:buChar char="•"/>
              <a:defRPr sz="3200">
                <a:latin typeface="+mn-lt"/>
                <a:ea typeface="+mn-ea"/>
                <a:cs typeface="+mn-cs"/>
              </a:defRPr>
            </a:lvl1pPr>
            <a:lvl2pPr marL="742950" indent="-285750" algn="l" rtl="0" fontAlgn="base">
              <a:spcBef>
                <a:spcPct val="20000"/>
              </a:spcBef>
              <a:spcAft>
                <a:spcPct val="0"/>
              </a:spcAft>
              <a:buChar char="–"/>
              <a:defRPr sz="2800">
                <a:latin typeface="+mn-lt"/>
              </a:defRPr>
            </a:lvl2pPr>
            <a:lvl3pPr marL="1143000" indent="-228600" algn="l" rtl="0" fontAlgn="base">
              <a:spcBef>
                <a:spcPct val="20000"/>
              </a:spcBef>
              <a:spcAft>
                <a:spcPct val="0"/>
              </a:spcAft>
              <a:buChar char="•"/>
              <a:defRPr sz="2400">
                <a:latin typeface="+mn-lt"/>
              </a:defRPr>
            </a:lvl3pPr>
            <a:lvl4pPr marL="1600200" indent="-228600" algn="l" rtl="0" fontAlgn="base">
              <a:spcBef>
                <a:spcPct val="20000"/>
              </a:spcBef>
              <a:spcAft>
                <a:spcPct val="0"/>
              </a:spcAft>
              <a:buChar char="–"/>
              <a:defRPr sz="2000">
                <a:latin typeface="+mn-lt"/>
              </a:defRPr>
            </a:lvl4pPr>
            <a:lvl5pPr marL="2057400" indent="-228600" algn="l" rtl="0" fontAlgn="base">
              <a:spcBef>
                <a:spcPct val="20000"/>
              </a:spcBef>
              <a:spcAft>
                <a:spcPct val="0"/>
              </a:spcAft>
              <a:buChar char="»"/>
              <a:defRPr sz="2000">
                <a:latin typeface="+mn-lt"/>
              </a:defRPr>
            </a:lvl5pPr>
            <a:lvl6pPr marL="2514600" indent="-228600" algn="l" rtl="0" fontAlgn="base">
              <a:spcBef>
                <a:spcPct val="20000"/>
              </a:spcBef>
              <a:spcAft>
                <a:spcPct val="0"/>
              </a:spcAft>
              <a:buChar char="»"/>
              <a:defRPr sz="2000">
                <a:latin typeface="+mn-lt"/>
              </a:defRPr>
            </a:lvl6pPr>
            <a:lvl7pPr marL="2971800" indent="-228600" algn="l" rtl="0" fontAlgn="base">
              <a:spcBef>
                <a:spcPct val="20000"/>
              </a:spcBef>
              <a:spcAft>
                <a:spcPct val="0"/>
              </a:spcAft>
              <a:buChar char="»"/>
              <a:defRPr sz="2000">
                <a:latin typeface="+mn-lt"/>
              </a:defRPr>
            </a:lvl7pPr>
            <a:lvl8pPr marL="3429000" indent="-228600" algn="l" rtl="0" fontAlgn="base">
              <a:spcBef>
                <a:spcPct val="20000"/>
              </a:spcBef>
              <a:spcAft>
                <a:spcPct val="0"/>
              </a:spcAft>
              <a:buChar char="»"/>
              <a:defRPr sz="2000">
                <a:latin typeface="+mn-lt"/>
              </a:defRPr>
            </a:lvl8pPr>
            <a:lvl9pPr marL="3886200" indent="-228600" algn="l" rtl="0" fontAlgn="base">
              <a:spcBef>
                <a:spcPct val="20000"/>
              </a:spcBef>
              <a:spcAft>
                <a:spcPct val="0"/>
              </a:spcAft>
              <a:buChar char="»"/>
              <a:defRPr sz="2000">
                <a:latin typeface="+mn-lt"/>
              </a:defRPr>
            </a:lvl9pPr>
          </a:lstStyle>
          <a:p>
            <a:pPr>
              <a:lnSpc>
                <a:spcPct val="150000"/>
              </a:lnSpc>
              <a:spcBef>
                <a:spcPts val="0"/>
              </a:spcBef>
              <a:buFont typeface="Wingdings" panose="05000000000000000000" charset="0"/>
              <a:buChar char="n"/>
            </a:pPr>
            <a:r>
              <a:rPr lang="zh-CN" altLang="en-US" sz="2000" b="1" dirty="0">
                <a:solidFill>
                  <a:srgbClr val="080808"/>
                </a:solidFill>
                <a:ea typeface="宋体" panose="02010600030101010101" pitchFamily="2" charset="-122"/>
                <a:sym typeface="+mn-ea"/>
              </a:rPr>
              <a:t>水华</a:t>
            </a:r>
            <a:endParaRPr lang="zh-CN" altLang="en-US" sz="2000" b="1" dirty="0">
              <a:solidFill>
                <a:srgbClr val="080808"/>
              </a:solidFill>
              <a:ea typeface="宋体" panose="02010600030101010101" pitchFamily="2" charset="-122"/>
            </a:endParaRPr>
          </a:p>
          <a:p>
            <a:pPr lvl="1">
              <a:lnSpc>
                <a:spcPct val="200000"/>
              </a:lnSpc>
              <a:spcBef>
                <a:spcPts val="0"/>
              </a:spcBef>
              <a:buFont typeface="Wingdings" panose="05000000000000000000" charset="0"/>
              <a:buChar char="Ø"/>
            </a:pPr>
            <a:r>
              <a:rPr lang="zh-CN" altLang="en-US" sz="2000" b="1" dirty="0">
                <a:solidFill>
                  <a:srgbClr val="080808"/>
                </a:solidFill>
                <a:ea typeface="宋体" panose="02010600030101010101" pitchFamily="2" charset="-122"/>
                <a:sym typeface="+mn-ea"/>
              </a:rPr>
              <a:t>又称水花，就是指淡水水体中藻类大量繁殖的一种自然生态现象，使水体营养化的一种特征。</a:t>
            </a:r>
            <a:endParaRPr lang="zh-CN" altLang="en-US" sz="2000" b="1" dirty="0">
              <a:solidFill>
                <a:srgbClr val="080808"/>
              </a:solidFill>
              <a:ea typeface="宋体" panose="02010600030101010101" pitchFamily="2" charset="-122"/>
            </a:endParaRPr>
          </a:p>
          <a:p>
            <a:pPr lvl="1">
              <a:lnSpc>
                <a:spcPct val="200000"/>
              </a:lnSpc>
              <a:spcBef>
                <a:spcPts val="0"/>
              </a:spcBef>
              <a:buFont typeface="Wingdings" panose="05000000000000000000" charset="0"/>
              <a:buChar char="Ø"/>
            </a:pPr>
            <a:r>
              <a:rPr lang="zh-CN" altLang="en-US" sz="2000" b="1" dirty="0">
                <a:solidFill>
                  <a:srgbClr val="080808"/>
                </a:solidFill>
                <a:ea typeface="宋体" panose="02010600030101010101" pitchFamily="2" charset="-122"/>
                <a:sym typeface="+mn-ea"/>
              </a:rPr>
              <a:t>生活及生产中的富含氮、磷的废水进入水体导致。</a:t>
            </a:r>
            <a:endParaRPr lang="zh-CN" altLang="en-US" sz="2000" b="1" dirty="0">
              <a:solidFill>
                <a:srgbClr val="080808"/>
              </a:solidFill>
              <a:ea typeface="宋体" panose="02010600030101010101" pitchFamily="2" charset="-122"/>
            </a:endParaRPr>
          </a:p>
          <a:p>
            <a:pPr lvl="1">
              <a:lnSpc>
                <a:spcPct val="200000"/>
              </a:lnSpc>
              <a:spcBef>
                <a:spcPts val="0"/>
              </a:spcBef>
              <a:buFont typeface="Wingdings" panose="05000000000000000000" charset="0"/>
              <a:buChar char="Ø"/>
            </a:pPr>
            <a:r>
              <a:rPr lang="zh-CN" altLang="en-US" sz="2000" b="1" dirty="0">
                <a:solidFill>
                  <a:srgbClr val="080808"/>
                </a:solidFill>
                <a:ea typeface="宋体" panose="02010600030101010101" pitchFamily="2" charset="-122"/>
                <a:sym typeface="+mn-ea"/>
              </a:rPr>
              <a:t>作用对象：绿藻、蓝藻、硅藻、腰鞭毛虫</a:t>
            </a:r>
            <a:r>
              <a:rPr lang="zh-CN" altLang="en-US" sz="2000" b="1" dirty="0">
                <a:solidFill>
                  <a:srgbClr val="080808"/>
                </a:solidFill>
                <a:ea typeface="宋体" panose="02010600030101010101" pitchFamily="2" charset="-122"/>
              </a:rPr>
              <a:t>。</a:t>
            </a:r>
          </a:p>
        </p:txBody>
      </p:sp>
      <p:pic>
        <p:nvPicPr>
          <p:cNvPr id="75781" name="图片 75780" descr="3801213fb80e7bec99a484372f2eb9389a506bee"/>
          <p:cNvPicPr>
            <a:picLocks noChangeAspect="1"/>
          </p:cNvPicPr>
          <p:nvPr/>
        </p:nvPicPr>
        <p:blipFill>
          <a:blip r:embed="rId2"/>
          <a:stretch>
            <a:fillRect/>
          </a:stretch>
        </p:blipFill>
        <p:spPr>
          <a:xfrm>
            <a:off x="-635" y="909320"/>
            <a:ext cx="9144635" cy="424815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xmlns=""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5781"/>
                                        </p:tgtEl>
                                        <p:attrNameLst>
                                          <p:attrName>style.visibility</p:attrName>
                                        </p:attrNameLst>
                                      </p:cBhvr>
                                      <p:to>
                                        <p:strVal val="visible"/>
                                      </p:to>
                                    </p:set>
                                    <p:animEffect transition="in" filter="fade">
                                      <p:cBhvr>
                                        <p:cTn id="7" dur="1000"/>
                                        <p:tgtEl>
                                          <p:spTgt spid="75781"/>
                                        </p:tgtEl>
                                      </p:cBhvr>
                                    </p:animEffect>
                                    <p:anim calcmode="lin" valueType="num">
                                      <p:cBhvr>
                                        <p:cTn id="8" dur="1000" fill="hold"/>
                                        <p:tgtEl>
                                          <p:spTgt spid="75781"/>
                                        </p:tgtEl>
                                        <p:attrNameLst>
                                          <p:attrName>ppt_x</p:attrName>
                                        </p:attrNameLst>
                                      </p:cBhvr>
                                      <p:tavLst>
                                        <p:tav tm="0">
                                          <p:val>
                                            <p:strVal val="#ppt_x"/>
                                          </p:val>
                                        </p:tav>
                                        <p:tav tm="100000">
                                          <p:val>
                                            <p:strVal val="#ppt_x"/>
                                          </p:val>
                                        </p:tav>
                                      </p:tavLst>
                                    </p:anim>
                                    <p:anim calcmode="lin" valueType="num">
                                      <p:cBhvr>
                                        <p:cTn id="9" dur="1000" fill="hold"/>
                                        <p:tgtEl>
                                          <p:spTgt spid="757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88"/>
  <p:tag name="KSO_WM_TAG_VERSION" val="1.0"/>
  <p:tag name="KSO_WM_SLIDE_ID" val="custom160188_25"/>
  <p:tag name="KSO_WM_SLIDE_INDEX" val="25"/>
  <p:tag name="KSO_WM_SLIDE_ITEM_CNT" val="1"/>
  <p:tag name="KSO_WM_SLIDE_LAYOUT" val="a_f"/>
  <p:tag name="KSO_WM_SLIDE_LAYOUT_CNT" val="1_1"/>
  <p:tag name="KSO_WM_SLIDE_TYPE" val="text"/>
  <p:tag name="KSO_WM_BEAUTIFY_FLAG" val="#wm#"/>
  <p:tag name="KSO_WM_SLIDE_POSITION" val="434*327"/>
  <p:tag name="KSO_WM_SLIDE_SIZE" val="465*173"/>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88"/>
  <p:tag name="KSO_WM_TAG_VERSION" val="1.0"/>
  <p:tag name="KSO_WM_SLIDE_ID" val="custom160188_25"/>
  <p:tag name="KSO_WM_SLIDE_INDEX" val="25"/>
  <p:tag name="KSO_WM_SLIDE_ITEM_CNT" val="1"/>
  <p:tag name="KSO_WM_SLIDE_LAYOUT" val="a_f"/>
  <p:tag name="KSO_WM_SLIDE_LAYOUT_CNT" val="1_1"/>
  <p:tag name="KSO_WM_SLIDE_TYPE" val="text"/>
  <p:tag name="KSO_WM_BEAUTIFY_FLAG" val="#wm#"/>
  <p:tag name="KSO_WM_SLIDE_POSITION" val="434*327"/>
  <p:tag name="KSO_WM_SLIDE_SIZE" val="465*173"/>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88"/>
  <p:tag name="KSO_WM_UNIT_TYPE" val="a"/>
  <p:tag name="KSO_WM_UNIT_INDEX" val="1"/>
  <p:tag name="KSO_WM_UNIT_ID" val="custom160188_25*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7"/>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88"/>
  <p:tag name="KSO_WM_UNIT_TYPE" val="f"/>
  <p:tag name="KSO_WM_UNIT_INDEX" val="1"/>
  <p:tag name="KSO_WM_UNIT_ID" val="custom160188_25*f*1"/>
  <p:tag name="KSO_WM_UNIT_CLEAR" val="1"/>
  <p:tag name="KSO_WM_UNIT_LAYERLEVEL" val="1"/>
  <p:tag name="KSO_WM_UNIT_VALUE" val="110"/>
  <p:tag name="KSO_WM_UNIT_HIGHLIGHT" val="0"/>
  <p:tag name="KSO_WM_UNIT_COMPATIBLE" val="0"/>
  <p:tag name="KSO_WM_UNIT_PRESET_TEXT_INDEX" val="5"/>
  <p:tag name="KSO_WM_UNIT_PRESET_TEXT_LEN" val="232"/>
</p:tagLst>
</file>

<file path=ppt/tags/tag13.xml><?xml version="1.0" encoding="utf-8"?>
<p:tagLst xmlns:a="http://schemas.openxmlformats.org/drawingml/2006/main" xmlns:r="http://schemas.openxmlformats.org/officeDocument/2006/relationships" xmlns:p="http://schemas.openxmlformats.org/presentationml/2006/main">
  <p:tag name="KSO_WM_SLIDE_ID" val="diagram160707_4"/>
  <p:tag name="KSO_WM_SLIDE_INDEX" val="4"/>
  <p:tag name="KSO_WM_SLIDE_ITEM_CNT" val="4"/>
  <p:tag name="KSO_WM_SLIDE_LAYOUT" val="l_g"/>
  <p:tag name="KSO_WM_SLIDE_LAYOUT_CNT" val="1_1"/>
  <p:tag name="KSO_WM_SLIDE_TYPE" val="text"/>
  <p:tag name="KSO_WM_BEAUTIFY_FLAG" val="#wm#"/>
  <p:tag name="KSO_WM_SLIDE_POSITION" val="106*78"/>
  <p:tag name="KSO_WM_SLIDE_SIZE" val="748*378"/>
  <p:tag name="KSO_WM_TEMPLATE_CATEGORY" val="diagram"/>
  <p:tag name="KSO_WM_TEMPLATE_INDEX" val="160707"/>
  <p:tag name="KSO_WM_TAG_VERSION" val="1.0"/>
  <p:tag name="KSO_WM_DIAGRAM_GROUP_CODE" val="l1-1"/>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707_4*i*0"/>
  <p:tag name="KSO_WM_TEMPLATE_CATEGORY" val="diagram"/>
  <p:tag name="KSO_WM_TEMPLATE_INDEX" val="160707"/>
  <p:tag name="KSO_WM_UNIT_INDEX" val="0"/>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707_4*i*9"/>
  <p:tag name="KSO_WM_TEMPLATE_CATEGORY" val="diagram"/>
  <p:tag name="KSO_WM_TEMPLATE_INDEX" val="160707"/>
  <p:tag name="KSO_WM_UNIT_INDEX" val="9"/>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707_4*i*18"/>
  <p:tag name="KSO_WM_TEMPLATE_CATEGORY" val="diagram"/>
  <p:tag name="KSO_WM_TEMPLATE_INDEX" val="160707"/>
  <p:tag name="KSO_WM_UNIT_INDEX" val="18"/>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707_4*i*27"/>
  <p:tag name="KSO_WM_TEMPLATE_CATEGORY" val="diagram"/>
  <p:tag name="KSO_WM_TEMPLATE_INDEX" val="160707"/>
  <p:tag name="KSO_WM_UNIT_INDEX" val="27"/>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707"/>
  <p:tag name="KSO_WM_UNIT_TYPE" val="g"/>
  <p:tag name="KSO_WM_UNIT_INDEX" val="1"/>
  <p:tag name="KSO_WM_UNIT_ID" val="diagram160707_4*g*1"/>
  <p:tag name="KSO_WM_UNIT_CLEAR" val="1"/>
  <p:tag name="KSO_WM_UNIT_LAYERLEVEL" val="1"/>
  <p:tag name="KSO_WM_UNIT_VALUE" val="15"/>
  <p:tag name="KSO_WM_UNIT_HIGHLIGHT" val="0"/>
  <p:tag name="KSO_WM_UNIT_COMPATIBLE" val="1"/>
  <p:tag name="KSO_WM_UNIT_RELATE_UNITID" val="diagram160707_4*l*1"/>
  <p:tag name="KSO_WM_UNIT_PRESET_TEXT_INDEX" val="3"/>
  <p:tag name="KSO_WM_UNIT_PRESET_TEXT_LEN" val="17"/>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707"/>
  <p:tag name="KSO_WM_UNIT_TYPE" val="l_i"/>
  <p:tag name="KSO_WM_UNIT_INDEX" val="1_10"/>
  <p:tag name="KSO_WM_UNIT_ID" val="diagram160707_4*l_i*1_10"/>
  <p:tag name="KSO_WM_UNIT_CLEAR" val="1"/>
  <p:tag name="KSO_WM_UNIT_LAYERLEVEL" val="1_1"/>
  <p:tag name="KSO_WM_DIAGRAM_GROUP_CODE" val="l1-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88"/>
  <p:tag name="KSO_WM_UNIT_TYPE" val="a"/>
  <p:tag name="KSO_WM_UNIT_INDEX" val="1"/>
  <p:tag name="KSO_WM_UNIT_ID" val="custom160188_25*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7"/>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707"/>
  <p:tag name="KSO_WM_UNIT_TYPE" val="l_h_f"/>
  <p:tag name="KSO_WM_UNIT_INDEX" val="1_4_1"/>
  <p:tag name="KSO_WM_UNIT_ID" val="diagram160707_4*l_h_f*1_4_1"/>
  <p:tag name="KSO_WM_UNIT_CLEAR" val="1"/>
  <p:tag name="KSO_WM_UNIT_LAYERLEVEL" val="1_1_1"/>
  <p:tag name="KSO_WM_UNIT_VALUE" val="36"/>
  <p:tag name="KSO_WM_UNIT_HIGHLIGHT" val="0"/>
  <p:tag name="KSO_WM_UNIT_COMPATIBLE" val="0"/>
  <p:tag name="KSO_WM_UNIT_PRESET_TEXT_INDEX" val="4"/>
  <p:tag name="KSO_WM_UNIT_PRESET_TEXT_LEN" val="22"/>
  <p:tag name="KSO_WM_DIAGRAM_GROUP_CODE" val="l1-1"/>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707"/>
  <p:tag name="KSO_WM_UNIT_TYPE" val="l_i"/>
  <p:tag name="KSO_WM_UNIT_INDEX" val="1_11"/>
  <p:tag name="KSO_WM_UNIT_ID" val="diagram160707_4*l_i*1_11"/>
  <p:tag name="KSO_WM_UNIT_CLEAR" val="1"/>
  <p:tag name="KSO_WM_UNIT_LAYERLEVEL" val="1_1"/>
  <p:tag name="KSO_WM_DIAGRAM_GROUP_CODE" val="l1-1"/>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707"/>
  <p:tag name="KSO_WM_UNIT_TYPE" val="l_i"/>
  <p:tag name="KSO_WM_UNIT_INDEX" val="1_12"/>
  <p:tag name="KSO_WM_UNIT_ID" val="diagram160707_4*l_i*1_12"/>
  <p:tag name="KSO_WM_UNIT_CLEAR" val="1"/>
  <p:tag name="KSO_WM_UNIT_LAYERLEVEL" val="1_1"/>
  <p:tag name="KSO_WM_DIAGRAM_GROUP_CODE" val="l1-1"/>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707"/>
  <p:tag name="KSO_WM_UNIT_TYPE" val="l_i"/>
  <p:tag name="KSO_WM_UNIT_INDEX" val="1_7"/>
  <p:tag name="KSO_WM_UNIT_ID" val="diagram160707_4*l_i*1_7"/>
  <p:tag name="KSO_WM_UNIT_CLEAR" val="1"/>
  <p:tag name="KSO_WM_UNIT_LAYERLEVEL" val="1_1"/>
  <p:tag name="KSO_WM_DIAGRAM_GROUP_CODE" val="l1-1"/>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707"/>
  <p:tag name="KSO_WM_UNIT_TYPE" val="l_h_f"/>
  <p:tag name="KSO_WM_UNIT_INDEX" val="1_3_1"/>
  <p:tag name="KSO_WM_UNIT_ID" val="diagram160707_4*l_h_f*1_3_1"/>
  <p:tag name="KSO_WM_UNIT_CLEAR" val="1"/>
  <p:tag name="KSO_WM_UNIT_LAYERLEVEL" val="1_1_1"/>
  <p:tag name="KSO_WM_UNIT_VALUE" val="36"/>
  <p:tag name="KSO_WM_UNIT_HIGHLIGHT" val="0"/>
  <p:tag name="KSO_WM_UNIT_COMPATIBLE" val="0"/>
  <p:tag name="KSO_WM_UNIT_PRESET_TEXT_INDEX" val="4"/>
  <p:tag name="KSO_WM_UNIT_PRESET_TEXT_LEN" val="22"/>
  <p:tag name="KSO_WM_DIAGRAM_GROUP_CODE" val="l1-1"/>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707"/>
  <p:tag name="KSO_WM_UNIT_TYPE" val="l_i"/>
  <p:tag name="KSO_WM_UNIT_INDEX" val="1_8"/>
  <p:tag name="KSO_WM_UNIT_ID" val="diagram160707_4*l_i*1_8"/>
  <p:tag name="KSO_WM_UNIT_CLEAR" val="1"/>
  <p:tag name="KSO_WM_UNIT_LAYERLEVEL" val="1_1"/>
  <p:tag name="KSO_WM_DIAGRAM_GROUP_CODE" val="l1-1"/>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707"/>
  <p:tag name="KSO_WM_UNIT_TYPE" val="l_i"/>
  <p:tag name="KSO_WM_UNIT_INDEX" val="1_9"/>
  <p:tag name="KSO_WM_UNIT_ID" val="diagram160707_4*l_i*1_9"/>
  <p:tag name="KSO_WM_UNIT_CLEAR" val="1"/>
  <p:tag name="KSO_WM_UNIT_LAYERLEVEL" val="1_1"/>
  <p:tag name="KSO_WM_DIAGRAM_GROUP_CODE" val="l1-1"/>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707"/>
  <p:tag name="KSO_WM_UNIT_TYPE" val="l_i"/>
  <p:tag name="KSO_WM_UNIT_INDEX" val="1_4"/>
  <p:tag name="KSO_WM_UNIT_ID" val="diagram160707_4*l_i*1_4"/>
  <p:tag name="KSO_WM_UNIT_CLEAR" val="1"/>
  <p:tag name="KSO_WM_UNIT_LAYERLEVEL" val="1_1"/>
  <p:tag name="KSO_WM_DIAGRAM_GROUP_CODE" val="l1-1"/>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707"/>
  <p:tag name="KSO_WM_UNIT_TYPE" val="l_h_f"/>
  <p:tag name="KSO_WM_UNIT_INDEX" val="1_2_1"/>
  <p:tag name="KSO_WM_UNIT_ID" val="diagram160707_4*l_h_f*1_2_1"/>
  <p:tag name="KSO_WM_UNIT_CLEAR" val="1"/>
  <p:tag name="KSO_WM_UNIT_LAYERLEVEL" val="1_1_1"/>
  <p:tag name="KSO_WM_UNIT_VALUE" val="36"/>
  <p:tag name="KSO_WM_UNIT_HIGHLIGHT" val="0"/>
  <p:tag name="KSO_WM_UNIT_COMPATIBLE" val="0"/>
  <p:tag name="KSO_WM_UNIT_PRESET_TEXT_INDEX" val="4"/>
  <p:tag name="KSO_WM_UNIT_PRESET_TEXT_LEN" val="22"/>
  <p:tag name="KSO_WM_DIAGRAM_GROUP_CODE" val="l1-1"/>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707"/>
  <p:tag name="KSO_WM_UNIT_TYPE" val="l_i"/>
  <p:tag name="KSO_WM_UNIT_INDEX" val="1_5"/>
  <p:tag name="KSO_WM_UNIT_ID" val="diagram160707_4*l_i*1_5"/>
  <p:tag name="KSO_WM_UNIT_CLEAR" val="1"/>
  <p:tag name="KSO_WM_UNIT_LAYERLEVEL" val="1_1"/>
  <p:tag name="KSO_WM_DIAGRAM_GROUP_CODE" val="l1-1"/>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88"/>
  <p:tag name="KSO_WM_UNIT_TYPE" val="f"/>
  <p:tag name="KSO_WM_UNIT_INDEX" val="1"/>
  <p:tag name="KSO_WM_UNIT_ID" val="custom160188_25*f*1"/>
  <p:tag name="KSO_WM_UNIT_CLEAR" val="1"/>
  <p:tag name="KSO_WM_UNIT_LAYERLEVEL" val="1"/>
  <p:tag name="KSO_WM_UNIT_VALUE" val="110"/>
  <p:tag name="KSO_WM_UNIT_HIGHLIGHT" val="0"/>
  <p:tag name="KSO_WM_UNIT_COMPATIBLE" val="0"/>
  <p:tag name="KSO_WM_UNIT_PRESET_TEXT_INDEX" val="5"/>
  <p:tag name="KSO_WM_UNIT_PRESET_TEXT_LEN" val="232"/>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707"/>
  <p:tag name="KSO_WM_UNIT_TYPE" val="l_i"/>
  <p:tag name="KSO_WM_UNIT_INDEX" val="1_6"/>
  <p:tag name="KSO_WM_UNIT_ID" val="diagram160707_4*l_i*1_6"/>
  <p:tag name="KSO_WM_UNIT_CLEAR" val="1"/>
  <p:tag name="KSO_WM_UNIT_LAYERLEVEL" val="1_1"/>
  <p:tag name="KSO_WM_DIAGRAM_GROUP_CODE" val="l1-1"/>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707"/>
  <p:tag name="KSO_WM_UNIT_TYPE" val="l_i"/>
  <p:tag name="KSO_WM_UNIT_INDEX" val="1_1"/>
  <p:tag name="KSO_WM_UNIT_ID" val="diagram160707_4*l_i*1_1"/>
  <p:tag name="KSO_WM_UNIT_CLEAR" val="1"/>
  <p:tag name="KSO_WM_UNIT_LAYERLEVEL" val="1_1"/>
  <p:tag name="KSO_WM_DIAGRAM_GROUP_CODE" val="l1-1"/>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707"/>
  <p:tag name="KSO_WM_UNIT_TYPE" val="l_h_f"/>
  <p:tag name="KSO_WM_UNIT_INDEX" val="1_1_1"/>
  <p:tag name="KSO_WM_UNIT_ID" val="diagram160707_4*l_h_f*1_1_1"/>
  <p:tag name="KSO_WM_UNIT_CLEAR" val="1"/>
  <p:tag name="KSO_WM_UNIT_LAYERLEVEL" val="1_1_1"/>
  <p:tag name="KSO_WM_UNIT_VALUE" val="36"/>
  <p:tag name="KSO_WM_UNIT_HIGHLIGHT" val="0"/>
  <p:tag name="KSO_WM_UNIT_COMPATIBLE" val="0"/>
  <p:tag name="KSO_WM_UNIT_PRESET_TEXT_INDEX" val="4"/>
  <p:tag name="KSO_WM_UNIT_PRESET_TEXT_LEN" val="22"/>
  <p:tag name="KSO_WM_DIAGRAM_GROUP_CODE" val="l1-1"/>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707"/>
  <p:tag name="KSO_WM_UNIT_TYPE" val="l_i"/>
  <p:tag name="KSO_WM_UNIT_INDEX" val="1_2"/>
  <p:tag name="KSO_WM_UNIT_ID" val="diagram160707_4*l_i*1_2"/>
  <p:tag name="KSO_WM_UNIT_CLEAR" val="1"/>
  <p:tag name="KSO_WM_UNIT_LAYERLEVEL" val="1_1"/>
  <p:tag name="KSO_WM_DIAGRAM_GROUP_CODE" val="l1-1"/>
</p:tagLst>
</file>

<file path=ppt/tags/tag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707"/>
  <p:tag name="KSO_WM_UNIT_TYPE" val="l_i"/>
  <p:tag name="KSO_WM_UNIT_INDEX" val="1_3"/>
  <p:tag name="KSO_WM_UNIT_ID" val="diagram160707_4*l_i*1_3"/>
  <p:tag name="KSO_WM_UNIT_CLEAR" val="1"/>
  <p:tag name="KSO_WM_UNIT_LAYERLEVEL" val="1_1"/>
  <p:tag name="KSO_WM_DIAGRAM_GROUP_CODE" val="l1-1"/>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88"/>
  <p:tag name="KSO_WM_TAG_VERSION" val="1.0"/>
  <p:tag name="KSO_WM_SLIDE_ID" val="custom160188_25"/>
  <p:tag name="KSO_WM_SLIDE_INDEX" val="25"/>
  <p:tag name="KSO_WM_SLIDE_ITEM_CNT" val="1"/>
  <p:tag name="KSO_WM_SLIDE_LAYOUT" val="a_f"/>
  <p:tag name="KSO_WM_SLIDE_LAYOUT_CNT" val="1_1"/>
  <p:tag name="KSO_WM_SLIDE_TYPE" val="text"/>
  <p:tag name="KSO_WM_BEAUTIFY_FLAG" val="#wm#"/>
  <p:tag name="KSO_WM_SLIDE_POSITION" val="434*327"/>
  <p:tag name="KSO_WM_SLIDE_SIZE" val="465*173"/>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88"/>
  <p:tag name="KSO_WM_UNIT_TYPE" val="a"/>
  <p:tag name="KSO_WM_UNIT_INDEX" val="1"/>
  <p:tag name="KSO_WM_UNIT_ID" val="custom160188_25*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7"/>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88"/>
  <p:tag name="KSO_WM_UNIT_TYPE" val="f"/>
  <p:tag name="KSO_WM_UNIT_INDEX" val="1"/>
  <p:tag name="KSO_WM_UNIT_ID" val="custom160188_25*f*1"/>
  <p:tag name="KSO_WM_UNIT_CLEAR" val="1"/>
  <p:tag name="KSO_WM_UNIT_LAYERLEVEL" val="1"/>
  <p:tag name="KSO_WM_UNIT_VALUE" val="110"/>
  <p:tag name="KSO_WM_UNIT_HIGHLIGHT" val="0"/>
  <p:tag name="KSO_WM_UNIT_COMPATIBLE" val="0"/>
  <p:tag name="KSO_WM_UNIT_PRESET_TEXT_INDEX" val="5"/>
  <p:tag name="KSO_WM_UNIT_PRESET_TEXT_LEN" val="232"/>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88"/>
  <p:tag name="KSO_WM_TAG_VERSION" val="1.0"/>
  <p:tag name="KSO_WM_SLIDE_ID" val="custom160188_25"/>
  <p:tag name="KSO_WM_SLIDE_INDEX" val="25"/>
  <p:tag name="KSO_WM_SLIDE_ITEM_CNT" val="1"/>
  <p:tag name="KSO_WM_SLIDE_LAYOUT" val="a_f"/>
  <p:tag name="KSO_WM_SLIDE_LAYOUT_CNT" val="1_1"/>
  <p:tag name="KSO_WM_SLIDE_TYPE" val="text"/>
  <p:tag name="KSO_WM_BEAUTIFY_FLAG" val="#wm#"/>
  <p:tag name="KSO_WM_SLIDE_POSITION" val="434*327"/>
  <p:tag name="KSO_WM_SLIDE_SIZE" val="465*173"/>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88"/>
  <p:tag name="KSO_WM_UNIT_TYPE" val="a"/>
  <p:tag name="KSO_WM_UNIT_INDEX" val="1"/>
  <p:tag name="KSO_WM_UNIT_ID" val="custom160188_25*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7"/>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88"/>
  <p:tag name="KSO_WM_UNIT_TYPE" val="f"/>
  <p:tag name="KSO_WM_UNIT_INDEX" val="1"/>
  <p:tag name="KSO_WM_UNIT_ID" val="custom160188_25*f*1"/>
  <p:tag name="KSO_WM_UNIT_CLEAR" val="1"/>
  <p:tag name="KSO_WM_UNIT_LAYERLEVEL" val="1"/>
  <p:tag name="KSO_WM_UNIT_VALUE" val="110"/>
  <p:tag name="KSO_WM_UNIT_HIGHLIGHT" val="0"/>
  <p:tag name="KSO_WM_UNIT_COMPATIBLE" val="0"/>
  <p:tag name="KSO_WM_UNIT_PRESET_TEXT_INDEX" val="5"/>
  <p:tag name="KSO_WM_UNIT_PRESET_TEXT_LEN" val="232"/>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1230</Words>
  <Application>WPS 演示</Application>
  <PresentationFormat>全屏显示(16:9)</PresentationFormat>
  <Paragraphs>138</Paragraphs>
  <Slides>29</Slides>
  <Notes>8</Notes>
  <HiddenSlides>0</HiddenSlides>
  <MMClips>0</MMClips>
  <ScaleCrop>false</ScaleCrop>
  <HeadingPairs>
    <vt:vector size="4" baseType="variant">
      <vt:variant>
        <vt:lpstr>主题</vt:lpstr>
      </vt:variant>
      <vt:variant>
        <vt:i4>1</vt:i4>
      </vt:variant>
      <vt:variant>
        <vt:lpstr>幻灯片标题</vt:lpstr>
      </vt:variant>
      <vt:variant>
        <vt:i4>29</vt:i4>
      </vt:variant>
    </vt:vector>
  </HeadingPairs>
  <TitlesOfParts>
    <vt:vector size="30" baseType="lpstr">
      <vt:lpstr>第一PPT，www.1ppt.com</vt:lpstr>
      <vt:lpstr>幻灯片 1</vt:lpstr>
      <vt:lpstr>幻灯片 2</vt:lpstr>
      <vt:lpstr>幻灯片 3</vt:lpstr>
      <vt:lpstr>幻灯片 4</vt:lpstr>
      <vt:lpstr>幻灯片 5</vt:lpstr>
      <vt:lpstr>主要污染物</vt:lpstr>
      <vt:lpstr>幻灯片 7</vt:lpstr>
      <vt:lpstr>幻灯片 8</vt:lpstr>
      <vt:lpstr>幻灯片 9</vt:lpstr>
      <vt:lpstr>污水对动物影响</vt:lpstr>
      <vt:lpstr>污水对人类的影响</vt:lpstr>
      <vt:lpstr>污水对人类的影响</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厨余垃圾</vt:lpstr>
      <vt:lpstr>可回收垃圾</vt:lpstr>
      <vt:lpstr>有害垃圾</vt:lpstr>
      <vt:lpstr>其他垃圾</vt:lpstr>
      <vt:lpstr>幻灯片 28</vt:lpstr>
      <vt:lpstr>幻灯片 29</vt:lpstr>
    </vt:vector>
  </TitlesOfParts>
  <Company>china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绿色环保</dc:title>
  <dc:creator>第一PPT</dc:creator>
  <cp:keywords>www.1ppt.com</cp:keywords>
  <cp:lastModifiedBy>lenovo</cp:lastModifiedBy>
  <cp:revision>84</cp:revision>
  <dcterms:created xsi:type="dcterms:W3CDTF">2015-07-20T03:32:00Z</dcterms:created>
  <dcterms:modified xsi:type="dcterms:W3CDTF">2019-03-21T02:10:35Z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ies>
</file>