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56" r:id="rId3"/>
    <p:sldId id="259" r:id="rId5"/>
    <p:sldId id="257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9882" y="2050436"/>
            <a:ext cx="10852237" cy="899167"/>
          </a:xfrm>
        </p:spPr>
        <p:txBody>
          <a:bodyPr/>
          <a:lstStyle/>
          <a:p>
            <a:r>
              <a:rPr lang="zh-CN" altLang="en-US" sz="6000"/>
              <a:t>【Origin神技能】</a:t>
            </a:r>
            <a:endParaRPr lang="zh-CN" altLang="en-US" sz="6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69882" y="3495040"/>
            <a:ext cx="10852237" cy="950984"/>
          </a:xfrm>
        </p:spPr>
        <p:txBody>
          <a:bodyPr/>
          <a:lstStyle/>
          <a:p>
            <a:r>
              <a:rPr lang="zh-CN" altLang="en-US" sz="2800">
                <a:sym typeface="+mn-ea"/>
              </a:rPr>
              <a:t>巧用Origin完成XPS能谱峰的分峰拟合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5470" y="220980"/>
            <a:ext cx="10936605" cy="6116320"/>
          </a:xfrm>
        </p:spPr>
        <p:txBody>
          <a:bodyPr/>
          <a:p>
            <a:pPr marL="0" indent="0">
              <a:buNone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材料的X射线光电子能谱(XPS)数据曲线一般是多峰叠加的一条复杂的曲线，需要对该曲线进行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基线扣除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分峰拟合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而对XPS能谱数据的这两种处理，通常需要用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XPSpeaks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进行处理。其实，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Origin绘图软件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也能实现。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8990" y="1758950"/>
            <a:ext cx="5633085" cy="47910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5470" y="2215515"/>
            <a:ext cx="530352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以图1中的A图为例，为大家演示Origin的分峰拟合过程。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图1 Cu2O@Cu4(SO4)(OH)6的XPS能谱(来源：黄小燕,古颖,钟嘉豪,等. Cu2O包覆碱式铜盐催化剂的形成机理及催化性能[J]. 华南师范大学学报(自然科学版),2019,51 (1): 41-46)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0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首先绘制出线图（line），然后点击菜单Analysis→Peaks and Baseline→ Multiple Peak Fit→ OpenDialog...，具体操作步骤如图2所示。</a:t>
            </a:r>
            <a:endParaRPr lang="zh-CN" altLang="en-US" sz="20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pic>
        <p:nvPicPr>
          <p:cNvPr id="4" name="内容占位符 3" descr="微信图片_2019051516502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56895" y="1357630"/>
            <a:ext cx="8171815" cy="50412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082405" y="3358515"/>
            <a:ext cx="33877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图2 分峰拟合的操作步骤</a:t>
            </a:r>
            <a:endParaRPr lang="zh-CN" altLang="en-US" b="1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0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于是，会弹出图3所示的对话框，选择峰拟合函数Peak Function为Gaussian，然后点击“OK”。</a:t>
            </a:r>
            <a:endParaRPr lang="zh-CN" altLang="en-US" sz="20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pic>
        <p:nvPicPr>
          <p:cNvPr id="4" name="内容占位符 3" descr="微信图片_2019051516593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12520" y="1837055"/>
            <a:ext cx="6204585" cy="34709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715375" y="366966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图3 拟合函数的选择</a:t>
            </a:r>
            <a:endParaRPr lang="zh-CN" altLang="en-US" b="1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0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弹出一条提示框：双击拾取峰位置，或者单击并敲击←、→方向键精确调节峰中心位置，最后按回车或点击“Open NLFit”。</a:t>
            </a:r>
            <a:endParaRPr lang="zh-CN" altLang="en-US" sz="20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pic>
        <p:nvPicPr>
          <p:cNvPr id="4" name="内容占位符 3" descr="微信图片_2019051517004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21055" y="1485900"/>
            <a:ext cx="7348220" cy="4508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885555" y="3332480"/>
            <a:ext cx="2540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图4 弹出的多峰选择提示</a:t>
            </a:r>
            <a:endParaRPr lang="zh-CN" altLang="en-US" b="1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0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我们按照提示，在曲线上选择每条隐藏的峰中心位置（这要凭经验判断隐藏的峰位置），在选择峰位置后会出现多条红色竖线，如图5所示。</a:t>
            </a:r>
            <a:endParaRPr lang="zh-CN" altLang="en-US" sz="20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pic>
        <p:nvPicPr>
          <p:cNvPr id="4" name="内容占位符 3" descr="微信图片_2019051517020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9470" y="1297305"/>
            <a:ext cx="7713345" cy="47142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982075" y="227457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图5 寻峰</a:t>
            </a:r>
            <a:endParaRPr lang="zh-CN" altLang="en-US" b="1"/>
          </a:p>
        </p:txBody>
      </p:sp>
      <p:sp>
        <p:nvSpPr>
          <p:cNvPr id="6" name="文本框 5"/>
          <p:cNvSpPr txBox="1"/>
          <p:nvPr/>
        </p:nvSpPr>
        <p:spPr>
          <a:xfrm>
            <a:off x="8818245" y="4211955"/>
            <a:ext cx="31127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回车或点击“Open NLFit”后，会弹出一个对话框，点击“Done”即可得到如图6所示的分峰拟合效果。</a:t>
            </a:r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0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当然，我们只是双击确定峰位置，没有精细调节，所以图6所示的分峰效果较差，大家可以多次尝试确定精确的峰位置，这样分峰拟合越完美。</a:t>
            </a:r>
            <a:endParaRPr lang="zh-CN" altLang="en-US" sz="20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pic>
        <p:nvPicPr>
          <p:cNvPr id="4" name="内容占位符 3" descr="微信图片_2019051517032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9925" y="1282065"/>
            <a:ext cx="6904990" cy="53047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03260" y="3206750"/>
            <a:ext cx="289750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图6 Origin分峰拟合的效果</a:t>
            </a:r>
            <a:endParaRPr lang="zh-CN" altLang="en-US" b="1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3190240" y="2334260"/>
            <a:ext cx="5811520" cy="26765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isometricOffAxis1Right">
                <a:rot lat="600000" lon="19500000" rev="0"/>
              </a:camera>
              <a:lightRig rig="threePt" dir="t">
                <a:rot lat="0" lon="0" rev="0"/>
              </a:lightRig>
            </a:scene3d>
            <a:sp3d extrusionH="266700" contourW="12700">
              <a:extrusionClr>
                <a:srgbClr val="A7A7A6"/>
              </a:extrusionClr>
              <a:contourClr>
                <a:srgbClr val="BEBCB9"/>
              </a:contourClr>
            </a:sp3d>
          </a:bodyPr>
          <a:p>
            <a:pPr algn="ctr"/>
            <a:r>
              <a:rPr lang="zh-CN" altLang="zh-CN" sz="7200" b="1">
                <a:ln w="6600">
                  <a:prstDash val="solid"/>
                </a:ln>
                <a:blipFill>
                  <a:blip r:embed="rId1">
                    <a:alphaModFix amt="99000"/>
                  </a:blip>
                  <a:stretch>
                    <a:fillRect/>
                  </a:stretch>
                </a:blipFill>
                <a:effectLst>
                  <a:outerShdw blurRad="63500" dist="342900" dir="720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谢谢观看</a:t>
            </a:r>
            <a:endParaRPr lang="zh-CN" altLang="zh-CN" sz="7200" b="1">
              <a:ln w="6600">
                <a:prstDash val="solid"/>
              </a:ln>
              <a:blipFill>
                <a:blip r:embed="rId1">
                  <a:alphaModFix amt="99000"/>
                </a:blip>
                <a:stretch>
                  <a:fillRect/>
                </a:stretch>
              </a:blipFill>
              <a:effectLst>
                <a:outerShdw blurRad="63500" dist="342900" dir="720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zh-CN" altLang="zh-CN" sz="4800" b="1">
                <a:ln w="6600">
                  <a:prstDash val="solid"/>
                </a:ln>
                <a:blipFill>
                  <a:blip r:embed="rId1">
                    <a:alphaModFix amt="99000"/>
                  </a:blip>
                  <a:stretch>
                    <a:fillRect/>
                  </a:stretch>
                </a:blipFill>
                <a:effectLst>
                  <a:outerShdw blurRad="63500" dist="342900" dir="720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希望各位批评指正</a:t>
            </a:r>
            <a:endParaRPr lang="zh-CN" altLang="zh-CN" sz="4800" b="1">
              <a:ln w="6600">
                <a:prstDash val="solid"/>
              </a:ln>
              <a:blipFill>
                <a:blip r:embed="rId1">
                  <a:alphaModFix amt="99000"/>
                </a:blip>
                <a:stretch>
                  <a:fillRect/>
                </a:stretch>
              </a:blipFill>
              <a:effectLst>
                <a:outerShdw blurRad="63500" dist="342900" dir="720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endParaRPr lang="zh-CN" altLang="zh-CN" sz="4800" b="1">
              <a:ln w="6600">
                <a:prstDash val="solid"/>
              </a:ln>
              <a:blipFill>
                <a:blip r:embed="rId1">
                  <a:alphaModFix amt="99000"/>
                </a:blip>
                <a:stretch>
                  <a:fillRect/>
                </a:stretch>
              </a:blipFill>
              <a:effectLst>
                <a:outerShdw blurRad="63500" dist="342900" dir="720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WPS 演示</Application>
  <PresentationFormat>宽屏</PresentationFormat>
  <Paragraphs>42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Times New Roman</vt:lpstr>
      <vt:lpstr>Arial Unicode MS</vt:lpstr>
      <vt:lpstr>Office 主题​​</vt:lpstr>
      <vt:lpstr>【Origin神技能】</vt:lpstr>
      <vt:lpstr>PowerPoint 演示文稿</vt:lpstr>
      <vt:lpstr>首先绘制出线图（line），然后点击菜单Analysis→Peaks and Baseline→ Multiple Peak Fit→ OpenDialog...，具体操作步骤如图2所示。</vt:lpstr>
      <vt:lpstr>于是，会弹出图3所示的对话框，选择峰拟合函数Peak Function为Gaussian，然后点击“OK”。</vt:lpstr>
      <vt:lpstr>弹出一条提示框：双击拾取峰位置，或者单击并敲击←、→方向键精确调节峰中心位置，最后按回车或点击“Open NLFit”。</vt:lpstr>
      <vt:lpstr>我们按照提示，在曲线上选择每条隐藏的峰中心位置（这要凭经验判断隐藏的峰位置），在选择峰位置后会出现多条红色竖线，如图5所示。</vt:lpstr>
      <vt:lpstr>当然，我们只是双击确定峰位置，没有精细调节，所以图6所示的分峰效果较差，大家可以多次尝试确定精确的峰位置，这样分峰拟合越完美。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小呆。</cp:lastModifiedBy>
  <cp:revision>2</cp:revision>
  <dcterms:created xsi:type="dcterms:W3CDTF">2019-05-15T08:32:00Z</dcterms:created>
  <dcterms:modified xsi:type="dcterms:W3CDTF">2019-05-16T12:13:19Z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