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87" r:id="rId5"/>
    <p:sldId id="686" r:id="rId6"/>
    <p:sldId id="687" r:id="rId7"/>
    <p:sldId id="446" r:id="rId8"/>
    <p:sldId id="447" r:id="rId9"/>
    <p:sldId id="258" r:id="rId10"/>
    <p:sldId id="302" r:id="rId11"/>
    <p:sldId id="752" r:id="rId12"/>
    <p:sldId id="259" r:id="rId13"/>
    <p:sldId id="790" r:id="rId14"/>
    <p:sldId id="303" r:id="rId15"/>
    <p:sldId id="753" r:id="rId16"/>
    <p:sldId id="754" r:id="rId17"/>
    <p:sldId id="389" r:id="rId18"/>
    <p:sldId id="291" r:id="rId19"/>
    <p:sldId id="448" r:id="rId20"/>
    <p:sldId id="392" r:id="rId21"/>
    <p:sldId id="297" r:id="rId22"/>
    <p:sldId id="293" r:id="rId23"/>
    <p:sldId id="294" r:id="rId24"/>
    <p:sldId id="296" r:id="rId25"/>
    <p:sldId id="393" r:id="rId26"/>
    <p:sldId id="395" r:id="rId27"/>
    <p:sldId id="397" r:id="rId28"/>
    <p:sldId id="400" r:id="rId29"/>
    <p:sldId id="325" r:id="rId30"/>
    <p:sldId id="326" r:id="rId31"/>
    <p:sldId id="327" r:id="rId32"/>
    <p:sldId id="328" r:id="rId33"/>
    <p:sldId id="493" r:id="rId34"/>
    <p:sldId id="485" r:id="rId35"/>
    <p:sldId id="486" r:id="rId36"/>
    <p:sldId id="487" r:id="rId37"/>
    <p:sldId id="496" r:id="rId38"/>
    <p:sldId id="670" r:id="rId39"/>
    <p:sldId id="495" r:id="rId40"/>
    <p:sldId id="488" r:id="rId41"/>
    <p:sldId id="671" r:id="rId42"/>
    <p:sldId id="489" r:id="rId43"/>
    <p:sldId id="520" r:id="rId44"/>
    <p:sldId id="672" r:id="rId45"/>
    <p:sldId id="501" r:id="rId46"/>
    <p:sldId id="673" r:id="rId47"/>
    <p:sldId id="674" r:id="rId48"/>
  </p:sldIdLst>
  <p:sldSz cx="9144000" cy="6858000" type="screen4x3"/>
  <p:notesSz cx="6858000" cy="9144000"/>
  <p:custDataLst>
    <p:tags r:id="rId52"/>
  </p:custDataLst>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Tahoma" panose="020B0604030504040204" pitchFamily="2"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2126FB"/>
    <a:srgbClr val="686BFC"/>
    <a:srgbClr val="FFFF00"/>
    <a:srgbClr val="FF0000"/>
    <a:srgbClr val="FFFF66"/>
    <a:srgbClr val="00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89"/>
        <p:guide pos="2912"/>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2051" name="日期占位符 2"/>
          <p:cNvSpPr>
            <a:spLocks noGrp="1"/>
          </p:cNvSpPr>
          <p:nvPr>
            <p:ph type="dt" idx="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2052" name="幻灯片图像占位符 3"/>
          <p:cNvSpPr>
            <a:spLocks noGrp="1"/>
          </p:cNvSpPr>
          <p:nvPr>
            <p:ph type="sldImg"/>
          </p:nvPr>
        </p:nvSpPr>
        <p:spPr>
          <a:xfrm>
            <a:off x="1143000" y="685800"/>
            <a:ext cx="4572000" cy="3429000"/>
          </a:xfrm>
          <a:prstGeom prst="rect">
            <a:avLst/>
          </a:prstGeom>
          <a:noFill/>
          <a:ln w="9525">
            <a:noFill/>
          </a:ln>
        </p:spPr>
      </p:sp>
      <p:sp>
        <p:nvSpPr>
          <p:cNvPr id="2053" name="备注占位符 4"/>
          <p:cNvSpPr>
            <a:spLocks noGrp="1"/>
          </p:cNvSpPr>
          <p:nvPr>
            <p:ph type="body" sz="quarter"/>
          </p:nvPr>
        </p:nvSpPr>
        <p:spPr>
          <a:xfrm>
            <a:off x="685800" y="4343400"/>
            <a:ext cx="5486400" cy="4114800"/>
          </a:xfrm>
          <a:prstGeom prst="rect">
            <a:avLst/>
          </a:prstGeom>
          <a:noFill/>
          <a:ln w="9525">
            <a:noFill/>
          </a:ln>
        </p:spPr>
        <p:txBody>
          <a:bodyPr anchor="ctr"/>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2054" name="页脚占位符 5"/>
          <p:cNvSpPr>
            <a:spLocks noGrp="1"/>
          </p:cNvSpPr>
          <p:nvPr>
            <p:ph type="ftr" sz="quarter" idx="4"/>
          </p:nvPr>
        </p:nvSpPr>
        <p:spPr>
          <a:xfrm>
            <a:off x="0" y="8685213"/>
            <a:ext cx="2971800" cy="457200"/>
          </a:xfrm>
          <a:prstGeom prst="rect">
            <a:avLst/>
          </a:prstGeom>
          <a:noFill/>
          <a:ln w="9525">
            <a:noFill/>
          </a:ln>
        </p:spPr>
        <p:txBody>
          <a:bodyPr anchor="b"/>
          <a:p>
            <a:pPr lvl="0" eaLnBrk="1" fontAlgn="base" hangingPunct="1"/>
            <a:endParaRPr lang="zh-CN" altLang="en-US" sz="1200" strike="noStrike" noProof="1" dirty="0"/>
          </a:p>
        </p:txBody>
      </p:sp>
      <p:sp>
        <p:nvSpPr>
          <p:cNvPr id="2055" name="灯片编号占位符 6"/>
          <p:cNvSpPr>
            <a:spLocks noGrp="1"/>
          </p:cNvSpPr>
          <p:nvPr>
            <p:ph type="sldNum" sz="quarter" idx="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Tahoma" panose="020B0604030504040204" pitchFamily="2"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226753"/>
          <p:cNvSpPr>
            <a:spLocks noGrp="1" noTextEdit="1"/>
          </p:cNvSpPr>
          <p:nvPr>
            <p:ph type="sldImg"/>
          </p:nvPr>
        </p:nvSpPr>
        <p:spPr>
          <a:ln>
            <a:solidFill>
              <a:srgbClr val="000000"/>
            </a:solidFill>
            <a:miter/>
          </a:ln>
        </p:spPr>
      </p:sp>
      <p:sp>
        <p:nvSpPr>
          <p:cNvPr id="7170" name="文本占位符 1226754"/>
          <p:cNvSpPr>
            <a:spLocks noGrp="1"/>
          </p:cNvSpPr>
          <p:nvPr>
            <p:ph type="body"/>
          </p:nvPr>
        </p:nvSpPr>
        <p:spPr/>
        <p:txBody>
          <a:bodyPr anchor="ctr"/>
          <a:p>
            <a:pPr lvl="0" indent="0"/>
            <a:r>
              <a:rPr lang="zh-CN" altLang="en-US" dirty="0"/>
              <a:t>爱因斯坦在</a:t>
            </a:r>
            <a:r>
              <a:rPr lang="en-US" altLang="zh-CN"/>
              <a:t>1930</a:t>
            </a:r>
            <a:r>
              <a:rPr lang="zh-CN" altLang="en-US" dirty="0"/>
              <a:t>年代描述了原子的受激辐射。在此之后人们很长时间都在猜测，这个现象可否被用来加强光场，因为前提是介质必须存在着群数反转（或译居量反转）的状态。在一个二级系统中，这是不可能的。人们首先想到用三级系统，而且计算证实了辐射的稳定性。</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228801"/>
          <p:cNvSpPr>
            <a:spLocks noGrp="1" noTextEdit="1"/>
          </p:cNvSpPr>
          <p:nvPr>
            <p:ph type="sldImg"/>
          </p:nvPr>
        </p:nvSpPr>
        <p:spPr>
          <a:ln>
            <a:solidFill>
              <a:srgbClr val="000000"/>
            </a:solidFill>
            <a:miter/>
          </a:ln>
        </p:spPr>
      </p:sp>
      <p:sp>
        <p:nvSpPr>
          <p:cNvPr id="46082" name="文本占位符 1228802"/>
          <p:cNvSpPr>
            <a:spLocks noGrp="1"/>
          </p:cNvSpPr>
          <p:nvPr>
            <p:ph type="body"/>
          </p:nvPr>
        </p:nvSpPr>
        <p:spPr/>
        <p:txBody>
          <a:bodyPr anchor="ctr"/>
          <a:p>
            <a:pPr lvl="0" indent="0"/>
            <a:endParaRPr lang="zh-CN" altLang="en-US" dirty="0"/>
          </a:p>
          <a:p>
            <a:pPr lvl="0" indent="0"/>
            <a:endParaRPr lang="zh-CN" altLang="en-US" dirty="0"/>
          </a:p>
          <a:p>
            <a:pPr lvl="0" indent="0" eaLnBrk="1" hangingPunct="1">
              <a:lnSpc>
                <a:spcPct val="120000"/>
              </a:lnSpc>
              <a:spcBef>
                <a:spcPct val="0"/>
              </a:spcBef>
              <a:buClr>
                <a:schemeClr val="accent1"/>
              </a:buClr>
              <a:buFont typeface="Wingdings" panose="05000000000000000000" pitchFamily="2" charset="2"/>
              <a:buChar char="l"/>
            </a:pPr>
            <a:r>
              <a:rPr lang="zh-CN" altLang="en-US" dirty="0"/>
              <a:t>肖洛和汤斯的研究成果发表之后，各国科学家纷纷提出各种实验方案，但都未获成功。</a:t>
            </a:r>
            <a:endParaRPr lang="zh-CN" altLang="en-US" dirty="0"/>
          </a:p>
          <a:p>
            <a:pPr lvl="0" indent="0"/>
            <a:r>
              <a:rPr lang="en-US" altLang="zh-CN"/>
              <a:t>1960</a:t>
            </a:r>
            <a:r>
              <a:rPr lang="zh-CN" altLang="en-US" dirty="0"/>
              <a:t>年</a:t>
            </a:r>
            <a:r>
              <a:rPr lang="en-US" altLang="zh-CN"/>
              <a:t>5</a:t>
            </a:r>
            <a:r>
              <a:rPr lang="zh-CN" altLang="en-US" dirty="0"/>
              <a:t>月</a:t>
            </a:r>
            <a:r>
              <a:rPr lang="en-US" altLang="zh-CN"/>
              <a:t>16</a:t>
            </a:r>
            <a:r>
              <a:rPr lang="zh-CN" altLang="en-US" dirty="0"/>
              <a:t>日，美国加利福尼亚州休斯实验室的科学家梅曼宣布获得了波长为</a:t>
            </a:r>
            <a:r>
              <a:rPr lang="en-US" altLang="zh-CN"/>
              <a:t>0.6943</a:t>
            </a:r>
            <a:r>
              <a:rPr lang="zh-CN" altLang="en-US" dirty="0"/>
              <a:t>微米的激光，这是人类有史以来获得的第一束激光，梅曼因而也成为世界上第一个将激光引入实用领域的科学家。他的方案是，利用一个高强闪光灯管，来刺激红宝石。红宝石在物理上是一种掺有铬原子的刚玉，当红宝石受到刺激时，就会发出一种红光。在一块表面镀上反光镜的红宝石的表面钻一个孔，使红光可以从这个孔溢出，从而产生一条相当集中的纤细红色光柱，这称为红宝石激光。当它射向某一点时，可使其达到比太阳表面还高的温度。</a:t>
            </a:r>
            <a:endParaRPr lang="zh-CN" altLang="en-US" dirty="0"/>
          </a:p>
          <a:p>
            <a:pPr lvl="0" indent="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x-none"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x-none"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x-none"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x-none"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en-US" altLang="x-none"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en-US" altLang="x-none" strike="noStrike" noProof="1" dirty="0"/>
          </a:p>
        </p:txBody>
      </p:sp>
      <p:sp>
        <p:nvSpPr>
          <p:cNvPr id="6" name="页脚占位符 5"/>
          <p:cNvSpPr>
            <a:spLocks noGrp="1"/>
          </p:cNvSpPr>
          <p:nvPr>
            <p:ph type="ftr" sz="quarter" idx="11"/>
          </p:nvPr>
        </p:nvSpPr>
        <p:spPr/>
        <p:txBody>
          <a:bodyPr/>
          <a:p>
            <a:pPr lvl="0" eaLnBrk="1" fontAlgn="base" hangingPunct="1"/>
            <a:endParaRPr lang="en-US" altLang="x-none"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en-US" altLang="x-none" strike="noStrike" noProof="1" dirty="0"/>
          </a:p>
        </p:txBody>
      </p:sp>
      <p:sp>
        <p:nvSpPr>
          <p:cNvPr id="8" name="页脚占位符 7"/>
          <p:cNvSpPr>
            <a:spLocks noGrp="1"/>
          </p:cNvSpPr>
          <p:nvPr>
            <p:ph type="ftr" sz="quarter" idx="11"/>
          </p:nvPr>
        </p:nvSpPr>
        <p:spPr/>
        <p:txBody>
          <a:bodyPr/>
          <a:p>
            <a:pPr lvl="0" eaLnBrk="1" fontAlgn="base" hangingPunct="1"/>
            <a:endParaRPr lang="en-US" altLang="x-none" strike="noStrike" noProof="1" dirty="0"/>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en-US" altLang="x-none" strike="noStrike" noProof="1" dirty="0"/>
          </a:p>
        </p:txBody>
      </p:sp>
      <p:sp>
        <p:nvSpPr>
          <p:cNvPr id="4" name="页脚占位符 3"/>
          <p:cNvSpPr>
            <a:spLocks noGrp="1"/>
          </p:cNvSpPr>
          <p:nvPr>
            <p:ph type="ftr" sz="quarter" idx="11"/>
          </p:nvPr>
        </p:nvSpPr>
        <p:spPr/>
        <p:txBody>
          <a:bodyPr/>
          <a:p>
            <a:pPr lvl="0" eaLnBrk="1" fontAlgn="base" hangingPunct="1"/>
            <a:endParaRPr lang="en-US" altLang="x-none"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en-US" altLang="x-none" strike="noStrike" noProof="1" dirty="0"/>
          </a:p>
        </p:txBody>
      </p:sp>
      <p:sp>
        <p:nvSpPr>
          <p:cNvPr id="3" name="页脚占位符 2"/>
          <p:cNvSpPr>
            <a:spLocks noGrp="1"/>
          </p:cNvSpPr>
          <p:nvPr>
            <p:ph type="ftr" sz="quarter" idx="11"/>
          </p:nvPr>
        </p:nvSpPr>
        <p:spPr/>
        <p:txBody>
          <a:bodyPr/>
          <a:p>
            <a:pPr lvl="0" eaLnBrk="1" fontAlgn="base" hangingPunct="1"/>
            <a:endParaRPr lang="en-US" altLang="x-none" strike="noStrike" noProof="1" dirty="0"/>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x-none" strike="noStrike" noProof="1" dirty="0"/>
          </a:p>
        </p:txBody>
      </p:sp>
      <p:sp>
        <p:nvSpPr>
          <p:cNvPr id="6" name="页脚占位符 5"/>
          <p:cNvSpPr>
            <a:spLocks noGrp="1"/>
          </p:cNvSpPr>
          <p:nvPr>
            <p:ph type="ftr" sz="quarter" idx="11"/>
          </p:nvPr>
        </p:nvSpPr>
        <p:spPr/>
        <p:txBody>
          <a:bodyPr/>
          <a:p>
            <a:pPr lvl="0" eaLnBrk="1" fontAlgn="base" hangingPunct="1"/>
            <a:endParaRPr lang="en-US" altLang="x-none"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x-none" strike="noStrike" noProof="1" dirty="0"/>
          </a:p>
        </p:txBody>
      </p:sp>
      <p:sp>
        <p:nvSpPr>
          <p:cNvPr id="6" name="页脚占位符 5"/>
          <p:cNvSpPr>
            <a:spLocks noGrp="1"/>
          </p:cNvSpPr>
          <p:nvPr>
            <p:ph type="ftr" sz="quarter" idx="11"/>
          </p:nvPr>
        </p:nvSpPr>
        <p:spPr/>
        <p:txBody>
          <a:bodyPr/>
          <a:p>
            <a:pPr lvl="0" eaLnBrk="1" fontAlgn="base" hangingPunct="1"/>
            <a:endParaRPr lang="en-US" altLang="x-none"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6E6E6">
                <a:alpha val="100000"/>
              </a:srgbClr>
            </a:gs>
            <a:gs pos="0">
              <a:srgbClr val="7D8496">
                <a:alpha val="100000"/>
              </a:srgbClr>
            </a:gs>
            <a:gs pos="100000">
              <a:srgbClr val="7D8496">
                <a:alpha val="100000"/>
              </a:srgbClr>
            </a:gs>
            <a:gs pos="100000">
              <a:srgbClr val="7D8496">
                <a:alpha val="100000"/>
              </a:srgbClr>
            </a:gs>
            <a:gs pos="100000">
              <a:srgbClr val="E6E6E6">
                <a:alpha val="100000"/>
              </a:srgbClr>
            </a:gs>
          </a:gsLst>
          <a:lin ang="5400000"/>
          <a:tileRect/>
        </a:gra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defRPr>
            </a:lvl1pPr>
          </a:lstStyle>
          <a:p>
            <a:pPr lvl="0" eaLnBrk="1" fontAlgn="base" hangingPunct="1"/>
            <a:endParaRPr lang="en-US" altLang="x-none" strike="noStrike" noProof="1" dirty="0"/>
          </a:p>
        </p:txBody>
      </p:sp>
      <p:sp>
        <p:nvSpPr>
          <p:cNvPr id="1029"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defRPr>
            </a:lvl1pPr>
          </a:lstStyle>
          <a:p>
            <a:pPr lvl="0" eaLnBrk="1" fontAlgn="base" hangingPunct="1"/>
            <a:endParaRPr lang="en-US" altLang="x-none" strike="noStrike" noProof="1" dirty="0"/>
          </a:p>
        </p:txBody>
      </p:sp>
      <p:sp>
        <p:nvSpPr>
          <p:cNvPr id="1030"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Tahoma" panose="020B0604030504040204" pitchFamily="2"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hf sldNum="0" hdr="0" ftr="0" dt="0"/>
  <p:txStyles>
    <p:title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openxmlformats.org/officeDocument/2006/relationships/image" Target="../media/image9.wmf"/><Relationship Id="rId8" Type="http://schemas.openxmlformats.org/officeDocument/2006/relationships/oleObject" Target="../embeddings/oleObject5.bin"/><Relationship Id="rId7" Type="http://schemas.openxmlformats.org/officeDocument/2006/relationships/image" Target="../media/image8.wmf"/><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6.wmf"/><Relationship Id="rId11" Type="http://schemas.openxmlformats.org/officeDocument/2006/relationships/vmlDrawing" Target="../drawings/vmlDrawing1.vml"/><Relationship Id="rId10" Type="http://schemas.openxmlformats.org/officeDocument/2006/relationships/slideLayout" Target="../slideLayouts/slideLayout7.xml"/><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32418;&#23453;&#30707;&#28608;&#20809;&#22120;.swf" TargetMode="Externa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Rectangle 2"/>
          <p:cNvSpPr>
            <a:spLocks noGrp="1" noRot="1"/>
          </p:cNvSpPr>
          <p:nvPr>
            <p:ph type="title"/>
          </p:nvPr>
        </p:nvSpPr>
        <p:spPr>
          <a:xfrm>
            <a:off x="815340" y="340360"/>
            <a:ext cx="7124700" cy="2089150"/>
          </a:xfrm>
        </p:spPr>
        <p:txBody>
          <a:bodyPr wrap="square" anchor="ctr"/>
          <a:p>
            <a:pPr lvl="0" indent="0" eaLnBrk="1" hangingPunct="1">
              <a:lnSpc>
                <a:spcPct val="100000"/>
              </a:lnSpc>
            </a:pPr>
            <a:r>
              <a:rPr lang="zh-CN" altLang="en-US" sz="4800" strike="noStrike" noProof="1" dirty="0">
                <a:solidFill>
                  <a:srgbClr val="1E1C11"/>
                </a:solidFill>
                <a:ea typeface="华文行楷" panose="02010800040101010101" pitchFamily="2" charset="-122"/>
              </a:rPr>
              <a:t>      </a:t>
            </a:r>
            <a:r>
              <a:rPr lang="zh-CN" altLang="en-US" sz="9600" strike="noStrike" noProof="1" dirty="0">
                <a:solidFill>
                  <a:schemeClr val="tx1"/>
                </a:solidFill>
                <a:ea typeface="华文行楷" panose="02010800040101010101" pitchFamily="2" charset="-122"/>
              </a:rPr>
              <a:t>激光和光器</a:t>
            </a:r>
            <a:endParaRPr lang="zh-CN" altLang="en-US" sz="3600" strike="noStrike" noProof="1" dirty="0">
              <a:solidFill>
                <a:srgbClr val="FF0000"/>
              </a:solidFill>
              <a:latin typeface="微软雅黑" panose="020B0503020204020204" charset="-122"/>
              <a:ea typeface="微软雅黑" panose="020B0503020204020204" charset="-122"/>
            </a:endParaRPr>
          </a:p>
        </p:txBody>
      </p:sp>
      <p:pic>
        <p:nvPicPr>
          <p:cNvPr id="5" name="图片 4" descr="timg"/>
          <p:cNvPicPr>
            <a:picLocks noChangeAspect="1"/>
          </p:cNvPicPr>
          <p:nvPr/>
        </p:nvPicPr>
        <p:blipFill>
          <a:blip r:embed="rId1"/>
          <a:stretch>
            <a:fillRect/>
          </a:stretch>
        </p:blipFill>
        <p:spPr>
          <a:xfrm>
            <a:off x="4837430" y="2631440"/>
            <a:ext cx="4149090" cy="2763520"/>
          </a:xfrm>
          <a:prstGeom prst="rect">
            <a:avLst/>
          </a:prstGeom>
        </p:spPr>
      </p:pic>
      <p:pic>
        <p:nvPicPr>
          <p:cNvPr id="6" name="图片 5" descr="timg (1)"/>
          <p:cNvPicPr>
            <a:picLocks noChangeAspect="1"/>
          </p:cNvPicPr>
          <p:nvPr/>
        </p:nvPicPr>
        <p:blipFill>
          <a:blip r:embed="rId2"/>
          <a:stretch>
            <a:fillRect/>
          </a:stretch>
        </p:blipFill>
        <p:spPr>
          <a:xfrm>
            <a:off x="135890" y="2621915"/>
            <a:ext cx="4150360" cy="2773045"/>
          </a:xfrm>
          <a:prstGeom prst="rect">
            <a:avLst/>
          </a:prstGeom>
        </p:spPr>
      </p:pic>
      <p:sp>
        <p:nvSpPr>
          <p:cNvPr id="7" name="文本框 6"/>
          <p:cNvSpPr txBox="1"/>
          <p:nvPr/>
        </p:nvSpPr>
        <p:spPr>
          <a:xfrm>
            <a:off x="3572510" y="5597525"/>
            <a:ext cx="2465070" cy="1198880"/>
          </a:xfrm>
          <a:prstGeom prst="rect">
            <a:avLst/>
          </a:prstGeom>
          <a:noFill/>
        </p:spPr>
        <p:txBody>
          <a:bodyPr wrap="square" rtlCol="0">
            <a:spAutoFit/>
          </a:bodyPr>
          <a:p>
            <a:pPr>
              <a:lnSpc>
                <a:spcPct val="100000"/>
              </a:lnSpc>
            </a:pPr>
            <a:r>
              <a:rPr lang="en-US" altLang="zh-CN" sz="3200" b="1">
                <a:latin typeface="华文楷体" panose="02010600040101010101" charset="-122"/>
                <a:ea typeface="华文楷体" panose="02010600040101010101" charset="-122"/>
                <a:cs typeface="华文楷体" panose="02010600040101010101" charset="-122"/>
              </a:rPr>
              <a:t> </a:t>
            </a:r>
            <a:r>
              <a:rPr lang="en-US" altLang="zh-CN" sz="3600" b="1">
                <a:latin typeface="华文楷体" panose="02010600040101010101" charset="-122"/>
                <a:ea typeface="华文楷体" panose="02010600040101010101" charset="-122"/>
                <a:cs typeface="华文楷体" panose="02010600040101010101" charset="-122"/>
              </a:rPr>
              <a:t>  </a:t>
            </a:r>
            <a:r>
              <a:rPr lang="zh-CN" altLang="zh-CN" sz="3600" b="1">
                <a:latin typeface="华文楷体" panose="02010600040101010101" charset="-122"/>
                <a:ea typeface="华文楷体" panose="02010600040101010101" charset="-122"/>
                <a:cs typeface="华文楷体" panose="02010600040101010101" charset="-122"/>
              </a:rPr>
              <a:t>贾英杰</a:t>
            </a:r>
            <a:endParaRPr lang="zh-CN" altLang="zh-CN" sz="3600" b="1">
              <a:latin typeface="华文楷体" panose="02010600040101010101" charset="-122"/>
              <a:ea typeface="华文楷体" panose="02010600040101010101" charset="-122"/>
              <a:cs typeface="华文楷体" panose="02010600040101010101" charset="-122"/>
            </a:endParaRPr>
          </a:p>
          <a:p>
            <a:pPr>
              <a:lnSpc>
                <a:spcPct val="100000"/>
              </a:lnSpc>
            </a:pPr>
            <a:r>
              <a:rPr lang="en-US" altLang="zh-CN" sz="3600" b="1">
                <a:latin typeface="华文楷体" panose="02010600040101010101" charset="-122"/>
                <a:ea typeface="华文楷体" panose="02010600040101010101" charset="-122"/>
                <a:cs typeface="华文楷体" panose="02010600040101010101" charset="-122"/>
              </a:rPr>
              <a:t>2019-03-21</a:t>
            </a:r>
            <a:endParaRPr lang="en-US" altLang="zh-CN" sz="3600" b="1">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cover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553" name="Rectangle 2"/>
          <p:cNvSpPr>
            <a:spLocks noGrp="1"/>
          </p:cNvSpPr>
          <p:nvPr>
            <p:ph type="title"/>
          </p:nvPr>
        </p:nvSpPr>
        <p:spPr>
          <a:xfrm>
            <a:off x="1141730" y="499110"/>
            <a:ext cx="6327775" cy="1143000"/>
          </a:xfrm>
        </p:spPr>
        <p:txBody>
          <a:bodyPr wrap="square" anchor="ctr"/>
          <a:p>
            <a:pPr lvl="0" indent="0" eaLnBrk="1" hangingPunct="1"/>
            <a:r>
              <a:rPr lang="zh-CN" altLang="en-US">
                <a:solidFill>
                  <a:srgbClr val="FF3300"/>
                </a:solidFill>
                <a:latin typeface="华文行楷" panose="02010800040101010101" pitchFamily="2" charset="-122"/>
                <a:ea typeface="华文行楷" panose="02010800040101010101" pitchFamily="2" charset="-122"/>
              </a:rPr>
              <a:t>高亮度、高能量密度</a:t>
            </a:r>
            <a:r>
              <a:rPr lang="zh-CN" altLang="en-US" sz="4800">
                <a:solidFill>
                  <a:srgbClr val="FF3300"/>
                </a:solidFill>
                <a:latin typeface="华文行楷" panose="02010800040101010101" pitchFamily="2" charset="-122"/>
                <a:ea typeface="华文行楷" panose="02010800040101010101" pitchFamily="2" charset="-122"/>
              </a:rPr>
              <a:t> </a:t>
            </a:r>
            <a:endParaRPr lang="zh-CN" altLang="en-US" sz="4800">
              <a:solidFill>
                <a:srgbClr val="FF3300"/>
              </a:solidFill>
              <a:latin typeface="华文行楷" panose="02010800040101010101" pitchFamily="2" charset="-122"/>
              <a:ea typeface="华文行楷" panose="02010800040101010101" pitchFamily="2" charset="-122"/>
            </a:endParaRPr>
          </a:p>
        </p:txBody>
      </p:sp>
      <p:sp>
        <p:nvSpPr>
          <p:cNvPr id="23554" name="Rectangle 3"/>
          <p:cNvSpPr>
            <a:spLocks noGrp="1"/>
          </p:cNvSpPr>
          <p:nvPr>
            <p:ph idx="4294967295"/>
          </p:nvPr>
        </p:nvSpPr>
        <p:spPr>
          <a:xfrm>
            <a:off x="228600" y="1936750"/>
            <a:ext cx="8153400" cy="4464050"/>
          </a:xfrm>
        </p:spPr>
        <p:txBody>
          <a:bodyPr wrap="square" anchor="t"/>
          <a:p>
            <a:pPr lvl="2" indent="-228600" eaLnBrk="1" hangingPunct="1">
              <a:lnSpc>
                <a:spcPct val="120000"/>
              </a:lnSpc>
            </a:pPr>
            <a:r>
              <a:rPr lang="zh-CN" altLang="en-US" sz="2800" b="1" dirty="0">
                <a:solidFill>
                  <a:srgbClr val="FFFF66"/>
                </a:solidFill>
                <a:latin typeface="楷体_GB2312"/>
                <a:ea typeface="楷体_GB2312"/>
              </a:rPr>
              <a:t> </a:t>
            </a:r>
            <a:r>
              <a:rPr lang="zh-CN" altLang="en-US" sz="2800" b="1" dirty="0">
                <a:solidFill>
                  <a:schemeClr val="tx1"/>
                </a:solidFill>
                <a:latin typeface="楷体_GB2312"/>
                <a:ea typeface="楷体_GB2312"/>
              </a:rPr>
              <a:t>高亮度激光束经聚焦后，可产生几百万　个单位的高温高压。千分之一秒内使任何金属汽化。</a:t>
            </a:r>
            <a:endParaRPr lang="zh-CN" altLang="en-US" sz="2800" b="1" dirty="0">
              <a:solidFill>
                <a:schemeClr val="tx1"/>
              </a:solidFill>
              <a:latin typeface="楷体_GB2312"/>
              <a:ea typeface="楷体_GB2312"/>
            </a:endParaRPr>
          </a:p>
          <a:p>
            <a:pPr lvl="2" indent="-228600" eaLnBrk="1" hangingPunct="1">
              <a:lnSpc>
                <a:spcPct val="120000"/>
              </a:lnSpc>
            </a:pPr>
            <a:r>
              <a:rPr lang="zh-CN" altLang="en-US" sz="2800" b="1" dirty="0">
                <a:solidFill>
                  <a:schemeClr val="tx1"/>
                </a:solidFill>
                <a:ea typeface="楷体_GB2312"/>
              </a:rPr>
              <a:t>  激光切割技术广泛应用于金属和非金属材料的加工中，可大大减少加工时间，降低加工成本，提高工件质量。现代的激光成了人们所幻想追求的</a:t>
            </a:r>
            <a:r>
              <a:rPr lang="zh-CN" altLang="en-US" sz="2800" b="1" dirty="0">
                <a:solidFill>
                  <a:schemeClr val="tx1"/>
                </a:solidFill>
                <a:latin typeface="Arial" panose="020B0604020202020204" pitchFamily="34" charset="0"/>
                <a:ea typeface="楷体_GB2312"/>
              </a:rPr>
              <a:t>“</a:t>
            </a:r>
            <a:r>
              <a:rPr lang="zh-CN" altLang="en-US" sz="2800" b="1" dirty="0">
                <a:solidFill>
                  <a:schemeClr val="tx1"/>
                </a:solidFill>
                <a:ea typeface="楷体_GB2312"/>
              </a:rPr>
              <a:t>削铁如泥</a:t>
            </a:r>
            <a:r>
              <a:rPr lang="zh-CN" altLang="en-US" sz="2800" b="1" dirty="0">
                <a:solidFill>
                  <a:schemeClr val="tx1"/>
                </a:solidFill>
                <a:latin typeface="Arial" panose="020B0604020202020204" pitchFamily="34" charset="0"/>
                <a:ea typeface="楷体_GB2312"/>
              </a:rPr>
              <a:t>”</a:t>
            </a:r>
            <a:r>
              <a:rPr lang="zh-CN" altLang="en-US" sz="2800" b="1" dirty="0">
                <a:solidFill>
                  <a:schemeClr val="tx1"/>
                </a:solidFill>
                <a:ea typeface="楷体_GB2312"/>
              </a:rPr>
              <a:t>的</a:t>
            </a:r>
            <a:r>
              <a:rPr lang="zh-CN" altLang="en-US" sz="2800" b="1" dirty="0">
                <a:solidFill>
                  <a:schemeClr val="tx1"/>
                </a:solidFill>
                <a:latin typeface="Arial" panose="020B0604020202020204" pitchFamily="34" charset="0"/>
                <a:ea typeface="楷体_GB2312"/>
              </a:rPr>
              <a:t>“</a:t>
            </a:r>
            <a:r>
              <a:rPr lang="zh-CN" altLang="en-US" sz="2800" b="1" dirty="0">
                <a:solidFill>
                  <a:schemeClr val="tx1"/>
                </a:solidFill>
                <a:ea typeface="楷体_GB2312"/>
              </a:rPr>
              <a:t>宝剑</a:t>
            </a:r>
            <a:r>
              <a:rPr lang="zh-CN" altLang="en-US" sz="2800" b="1" dirty="0">
                <a:solidFill>
                  <a:schemeClr val="tx1"/>
                </a:solidFill>
                <a:latin typeface="Arial" panose="020B0604020202020204" pitchFamily="34" charset="0"/>
                <a:ea typeface="楷体_GB2312"/>
              </a:rPr>
              <a:t>”</a:t>
            </a:r>
            <a:r>
              <a:rPr lang="zh-CN" altLang="en-US" sz="2800" b="1" dirty="0">
                <a:solidFill>
                  <a:schemeClr val="tx1"/>
                </a:solidFill>
                <a:ea typeface="楷体_GB2312"/>
              </a:rPr>
              <a:t>。</a:t>
            </a:r>
            <a:r>
              <a:rPr lang="zh-CN" altLang="en-US" dirty="0">
                <a:solidFill>
                  <a:schemeClr val="tx1"/>
                </a:solidFill>
              </a:rPr>
              <a:t> </a:t>
            </a:r>
            <a:endParaRPr lang="zh-CN" altLang="en-US" dirty="0">
              <a:solidFill>
                <a:schemeClr val="tx1"/>
              </a:solidFill>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5" name="Object 2"/>
          <p:cNvGraphicFramePr>
            <a:graphicFrameLocks noChangeAspect="1"/>
          </p:cNvGraphicFramePr>
          <p:nvPr/>
        </p:nvGraphicFramePr>
        <p:xfrm>
          <a:off x="7772400" y="1268413"/>
          <a:ext cx="1219200" cy="1219200"/>
        </p:xfrm>
        <a:graphic>
          <a:graphicData uri="http://schemas.openxmlformats.org/presentationml/2006/ole">
            <mc:AlternateContent xmlns:mc="http://schemas.openxmlformats.org/markup-compatibility/2006">
              <mc:Choice xmlns:v="urn:schemas-microsoft-com:vml" Requires="v">
                <p:oleObj spid="_x0000_s3076" name="" r:id="rId1" imgW="781685" imgH="781050" progId="MS_ClipArt_Gallery.2">
                  <p:embed/>
                </p:oleObj>
              </mc:Choice>
              <mc:Fallback>
                <p:oleObj name="" r:id="rId1" imgW="781685" imgH="781050" progId="MS_ClipArt_Gallery.2">
                  <p:embed/>
                  <p:pic>
                    <p:nvPicPr>
                      <p:cNvPr id="0" name="图片 3075"/>
                      <p:cNvPicPr/>
                      <p:nvPr/>
                    </p:nvPicPr>
                    <p:blipFill>
                      <a:blip r:embed="rId2"/>
                      <a:stretch>
                        <a:fillRect/>
                      </a:stretch>
                    </p:blipFill>
                    <p:spPr>
                      <a:xfrm>
                        <a:off x="7772400" y="1268413"/>
                        <a:ext cx="1219200" cy="1219200"/>
                      </a:xfrm>
                      <a:prstGeom prst="rect">
                        <a:avLst/>
                      </a:prstGeom>
                      <a:noFill/>
                      <a:ln w="38100">
                        <a:noFill/>
                        <a:miter/>
                      </a:ln>
                    </p:spPr>
                  </p:pic>
                </p:oleObj>
              </mc:Fallback>
            </mc:AlternateContent>
          </a:graphicData>
        </a:graphic>
      </p:graphicFrame>
      <p:grpSp>
        <p:nvGrpSpPr>
          <p:cNvPr id="21506" name="组合 19458"/>
          <p:cNvGrpSpPr/>
          <p:nvPr/>
        </p:nvGrpSpPr>
        <p:grpSpPr>
          <a:xfrm>
            <a:off x="0" y="1039813"/>
            <a:ext cx="8839200" cy="2895600"/>
            <a:chOff x="0" y="0"/>
            <a:chExt cx="5664" cy="1776"/>
          </a:xfrm>
        </p:grpSpPr>
        <p:sp>
          <p:nvSpPr>
            <p:cNvPr id="21507" name="Rectangle 4"/>
            <p:cNvSpPr/>
            <p:nvPr/>
          </p:nvSpPr>
          <p:spPr>
            <a:xfrm>
              <a:off x="0" y="1680"/>
              <a:ext cx="240" cy="96"/>
            </a:xfrm>
            <a:prstGeom prst="rect">
              <a:avLst/>
            </a:prstGeom>
            <a:solidFill>
              <a:srgbClr val="FFFF00">
                <a:alpha val="50000"/>
              </a:srgbClr>
            </a:solidFill>
            <a:ln w="9525" cap="flat" cmpd="sng">
              <a:solidFill>
                <a:schemeClr val="tx1"/>
              </a:solidFill>
              <a:prstDash val="solid"/>
              <a:miter/>
              <a:headEnd type="none" w="med" len="med"/>
              <a:tailEnd type="none" w="med" len="med"/>
            </a:ln>
          </p:spPr>
          <p:txBody>
            <a:bodyPr wrap="none" anchor="ctr"/>
            <a:p>
              <a:pPr lvl="0" indent="0" algn="ctr"/>
              <a:endParaRPr lang="zh-CN" altLang="en-US" sz="3200" b="1" dirty="0">
                <a:solidFill>
                  <a:schemeClr val="hlink"/>
                </a:solidFill>
                <a:latin typeface="Times New Roman" panose="02020603050405020304" pitchFamily="2" charset="0"/>
                <a:ea typeface="宋体" panose="02010600030101010101" pitchFamily="2" charset="-122"/>
              </a:endParaRPr>
            </a:p>
          </p:txBody>
        </p:sp>
        <p:grpSp>
          <p:nvGrpSpPr>
            <p:cNvPr id="21508" name="组合 19460"/>
            <p:cNvGrpSpPr/>
            <p:nvPr/>
          </p:nvGrpSpPr>
          <p:grpSpPr>
            <a:xfrm>
              <a:off x="768" y="0"/>
              <a:ext cx="4896" cy="1248"/>
              <a:chOff x="0" y="0"/>
              <a:chExt cx="4896" cy="1248"/>
            </a:xfrm>
          </p:grpSpPr>
          <p:sp>
            <p:nvSpPr>
              <p:cNvPr id="21509" name="AutoShape 6"/>
              <p:cNvSpPr/>
              <p:nvPr/>
            </p:nvSpPr>
            <p:spPr>
              <a:xfrm rot="5300782">
                <a:off x="1872" y="-1776"/>
                <a:ext cx="1248" cy="4800"/>
              </a:xfrm>
              <a:custGeom>
                <a:avLst/>
                <a:gdLst/>
                <a:ahLst/>
                <a:cxnLst>
                  <a:cxn ang="0">
                    <a:pos x="0" y="0"/>
                  </a:cxn>
                  <a:cxn ang="0">
                    <a:pos x="18" y="1067"/>
                  </a:cxn>
                  <a:cxn ang="0">
                    <a:pos x="54" y="1067"/>
                  </a:cxn>
                  <a:cxn ang="0">
                    <a:pos x="72" y="0"/>
                  </a:cxn>
                  <a:cxn ang="0">
                    <a:pos x="0" y="0"/>
                  </a:cxn>
                </a:cxnLst>
                <a:pathLst>
                  <a:path w="21600" h="21600">
                    <a:moveTo>
                      <a:pt x="0" y="0"/>
                    </a:moveTo>
                    <a:lnTo>
                      <a:pt x="5400" y="21600"/>
                    </a:lnTo>
                    <a:lnTo>
                      <a:pt x="16200" y="21600"/>
                    </a:lnTo>
                    <a:lnTo>
                      <a:pt x="21600" y="0"/>
                    </a:lnTo>
                    <a:lnTo>
                      <a:pt x="0" y="0"/>
                    </a:lnTo>
                    <a:close/>
                  </a:path>
                </a:pathLst>
              </a:custGeom>
              <a:solidFill>
                <a:srgbClr val="FF3300">
                  <a:alpha val="50000"/>
                </a:srgbClr>
              </a:solidFill>
              <a:ln w="9525">
                <a:noFill/>
              </a:ln>
            </p:spPr>
            <p:txBody>
              <a:bodyPr/>
              <a:p>
                <a:endParaRPr lang="zh-CN" altLang="en-US"/>
              </a:p>
            </p:txBody>
          </p:sp>
          <p:sp>
            <p:nvSpPr>
              <p:cNvPr id="21510" name="Oval 7"/>
              <p:cNvSpPr/>
              <p:nvPr/>
            </p:nvSpPr>
            <p:spPr>
              <a:xfrm>
                <a:off x="0" y="384"/>
                <a:ext cx="240" cy="624"/>
              </a:xfrm>
              <a:prstGeom prst="ellipse">
                <a:avLst/>
              </a:prstGeom>
              <a:solidFill>
                <a:srgbClr val="FF3300">
                  <a:alpha val="50000"/>
                </a:srgbClr>
              </a:solidFill>
              <a:ln w="9525">
                <a:noFill/>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grpSp>
      <p:sp>
        <p:nvSpPr>
          <p:cNvPr id="21511" name="Text Box 8"/>
          <p:cNvSpPr txBox="1"/>
          <p:nvPr/>
        </p:nvSpPr>
        <p:spPr>
          <a:xfrm>
            <a:off x="914400" y="533400"/>
            <a:ext cx="3852863" cy="579438"/>
          </a:xfrm>
          <a:prstGeom prst="rect">
            <a:avLst/>
          </a:prstGeom>
          <a:noFill/>
          <a:ln w="9525">
            <a:noFill/>
          </a:ln>
        </p:spPr>
        <p:txBody>
          <a:bodyPr wrap="none" anchor="t">
            <a:spAutoFit/>
          </a:bodyPr>
          <a:p>
            <a:pPr lvl="0" indent="0"/>
            <a:r>
              <a:rPr lang="zh-CN" altLang="en-US" sz="3200" b="1" dirty="0">
                <a:solidFill>
                  <a:srgbClr val="FF0000"/>
                </a:solidFill>
                <a:latin typeface="Times New Roman" panose="02020603050405020304" pitchFamily="2" charset="0"/>
                <a:ea typeface="宋体" panose="02010600030101010101" pitchFamily="2" charset="-122"/>
              </a:rPr>
              <a:t>方向性好</a:t>
            </a:r>
            <a:r>
              <a:rPr lang="en-US" altLang="x-none" sz="3200" b="1" dirty="0">
                <a:solidFill>
                  <a:srgbClr val="99FF33"/>
                </a:solidFill>
                <a:latin typeface="Times New Roman" panose="02020603050405020304" pitchFamily="2" charset="0"/>
                <a:ea typeface="宋体" panose="02010600030101010101" pitchFamily="2" charset="-122"/>
              </a:rPr>
              <a:t>---</a:t>
            </a:r>
            <a:r>
              <a:rPr lang="zh-CN" altLang="en-US" sz="3200" b="1" dirty="0">
                <a:solidFill>
                  <a:srgbClr val="99FF33"/>
                </a:solidFill>
                <a:latin typeface="Times New Roman" panose="02020603050405020304" pitchFamily="2" charset="0"/>
                <a:ea typeface="宋体" panose="02010600030101010101" pitchFamily="2" charset="-122"/>
              </a:rPr>
              <a:t>发散角小</a:t>
            </a:r>
            <a:endParaRPr lang="zh-CN" altLang="en-US" sz="3200" b="1" dirty="0">
              <a:solidFill>
                <a:srgbClr val="FFFF00"/>
              </a:solidFill>
              <a:latin typeface="Times New Roman" panose="02020603050405020304" pitchFamily="2" charset="0"/>
              <a:ea typeface="宋体" panose="02010600030101010101" pitchFamily="2" charset="-122"/>
            </a:endParaRPr>
          </a:p>
        </p:txBody>
      </p:sp>
      <p:sp>
        <p:nvSpPr>
          <p:cNvPr id="21512" name="Line 9"/>
          <p:cNvSpPr/>
          <p:nvPr/>
        </p:nvSpPr>
        <p:spPr>
          <a:xfrm>
            <a:off x="381000" y="5105400"/>
            <a:ext cx="8763000" cy="0"/>
          </a:xfrm>
          <a:prstGeom prst="line">
            <a:avLst/>
          </a:prstGeom>
          <a:ln w="76200" cap="flat" cmpd="sng">
            <a:solidFill>
              <a:srgbClr val="FF3300"/>
            </a:solidFill>
            <a:prstDash val="solid"/>
            <a:round/>
            <a:headEnd type="none" w="med" len="med"/>
            <a:tailEnd type="none" w="med" len="med"/>
          </a:ln>
        </p:spPr>
      </p:sp>
      <p:grpSp>
        <p:nvGrpSpPr>
          <p:cNvPr id="21513" name="组合 19465"/>
          <p:cNvGrpSpPr/>
          <p:nvPr/>
        </p:nvGrpSpPr>
        <p:grpSpPr>
          <a:xfrm>
            <a:off x="228600" y="4724400"/>
            <a:ext cx="2209800" cy="685800"/>
            <a:chOff x="0" y="0"/>
            <a:chExt cx="2304" cy="576"/>
          </a:xfrm>
        </p:grpSpPr>
        <p:sp>
          <p:nvSpPr>
            <p:cNvPr id="21514" name="Rectangle 11"/>
            <p:cNvSpPr/>
            <p:nvPr/>
          </p:nvSpPr>
          <p:spPr>
            <a:xfrm>
              <a:off x="96" y="336"/>
              <a:ext cx="2208" cy="48"/>
            </a:xfrm>
            <a:prstGeom prst="rect">
              <a:avLst/>
            </a:prstGeom>
            <a:solidFill>
              <a:srgbClr val="99FF33"/>
            </a:solidFill>
            <a:ln w="9525" cap="flat" cmpd="sng">
              <a:solidFill>
                <a:srgbClr val="FF3300"/>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nvGrpSpPr>
            <p:cNvPr id="21515" name="组合 19467"/>
            <p:cNvGrpSpPr/>
            <p:nvPr/>
          </p:nvGrpSpPr>
          <p:grpSpPr>
            <a:xfrm>
              <a:off x="0" y="0"/>
              <a:ext cx="2304" cy="576"/>
              <a:chOff x="0" y="0"/>
              <a:chExt cx="2304" cy="576"/>
            </a:xfrm>
          </p:grpSpPr>
          <p:sp>
            <p:nvSpPr>
              <p:cNvPr id="21516" name="Rectangle 13"/>
              <p:cNvSpPr/>
              <p:nvPr/>
            </p:nvSpPr>
            <p:spPr>
              <a:xfrm>
                <a:off x="480" y="240"/>
                <a:ext cx="1056" cy="192"/>
              </a:xfrm>
              <a:prstGeom prst="rect">
                <a:avLst/>
              </a:prstGeom>
              <a:gradFill rotWithShape="0">
                <a:gsLst>
                  <a:gs pos="0">
                    <a:srgbClr val="72848F"/>
                  </a:gs>
                  <a:gs pos="50000">
                    <a:srgbClr val="CCECFF"/>
                  </a:gs>
                  <a:gs pos="100000">
                    <a:srgbClr val="72848F"/>
                  </a:gs>
                </a:gsLst>
                <a:lin ang="5400000" scaled="1"/>
                <a:tileRect/>
              </a:gra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17" name="AutoShape 14"/>
              <p:cNvSpPr/>
              <p:nvPr/>
            </p:nvSpPr>
            <p:spPr>
              <a:xfrm>
                <a:off x="240" y="0"/>
                <a:ext cx="48" cy="144"/>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18" name="AutoShape 15"/>
              <p:cNvSpPr/>
              <p:nvPr/>
            </p:nvSpPr>
            <p:spPr>
              <a:xfrm>
                <a:off x="2064" y="0"/>
                <a:ext cx="48" cy="144"/>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nvGrpSpPr>
              <p:cNvPr id="21519" name="组合 19471"/>
              <p:cNvGrpSpPr/>
              <p:nvPr/>
            </p:nvGrpSpPr>
            <p:grpSpPr>
              <a:xfrm>
                <a:off x="0" y="96"/>
                <a:ext cx="2304" cy="480"/>
                <a:chOff x="0" y="0"/>
                <a:chExt cx="2304" cy="432"/>
              </a:xfrm>
            </p:grpSpPr>
            <p:sp>
              <p:nvSpPr>
                <p:cNvPr id="21520" name="Rectangle 17"/>
                <p:cNvSpPr/>
                <p:nvPr/>
              </p:nvSpPr>
              <p:spPr>
                <a:xfrm>
                  <a:off x="0" y="48"/>
                  <a:ext cx="2256" cy="336"/>
                </a:xfrm>
                <a:prstGeom prst="rect">
                  <a:avLst/>
                </a:prstGeom>
                <a:solidFill>
                  <a:srgbClr val="99FF33">
                    <a:alpha val="50000"/>
                  </a:srgbClr>
                </a:solidFill>
                <a:ln w="9525" cap="flat" cmpd="sng">
                  <a:solidFill>
                    <a:srgbClr val="99FF33"/>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21" name="Rectangle 18"/>
                <p:cNvSpPr/>
                <p:nvPr/>
              </p:nvSpPr>
              <p:spPr>
                <a:xfrm>
                  <a:off x="0" y="0"/>
                  <a:ext cx="48" cy="43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22" name="Rectangle 19"/>
                <p:cNvSpPr/>
                <p:nvPr/>
              </p:nvSpPr>
              <p:spPr>
                <a:xfrm>
                  <a:off x="2256" y="0"/>
                  <a:ext cx="48" cy="43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grpSp>
      </p:grpSp>
      <p:sp>
        <p:nvSpPr>
          <p:cNvPr id="21523" name="Text Box 20"/>
          <p:cNvSpPr txBox="1"/>
          <p:nvPr/>
        </p:nvSpPr>
        <p:spPr>
          <a:xfrm>
            <a:off x="457200" y="4373563"/>
            <a:ext cx="1408113" cy="579437"/>
          </a:xfrm>
          <a:prstGeom prst="rect">
            <a:avLst/>
          </a:prstGeom>
          <a:noFill/>
          <a:ln w="9525">
            <a:noFill/>
          </a:ln>
        </p:spPr>
        <p:txBody>
          <a:bodyPr wrap="none" anchor="t">
            <a:spAutoFit/>
          </a:bodyPr>
          <a:p>
            <a:pPr lvl="0" indent="0"/>
            <a:r>
              <a:rPr lang="zh-CN" altLang="en-US" sz="3200" b="1" dirty="0">
                <a:solidFill>
                  <a:srgbClr val="FFFF00"/>
                </a:solidFill>
                <a:latin typeface="Times New Roman" panose="02020603050405020304" pitchFamily="2" charset="0"/>
                <a:ea typeface="宋体" panose="02010600030101010101" pitchFamily="2" charset="-122"/>
              </a:rPr>
              <a:t>激光器</a:t>
            </a:r>
            <a:endParaRPr lang="zh-CN" altLang="en-US" sz="3200" b="1" dirty="0">
              <a:solidFill>
                <a:srgbClr val="FFFF00"/>
              </a:solidFill>
              <a:latin typeface="Times New Roman" panose="02020603050405020304" pitchFamily="2" charset="0"/>
              <a:ea typeface="宋体" panose="02010600030101010101" pitchFamily="2" charset="-122"/>
            </a:endParaRPr>
          </a:p>
        </p:txBody>
      </p:sp>
      <p:sp>
        <p:nvSpPr>
          <p:cNvPr id="21524" name="Text Box 21"/>
          <p:cNvSpPr txBox="1"/>
          <p:nvPr/>
        </p:nvSpPr>
        <p:spPr>
          <a:xfrm>
            <a:off x="6821488" y="4495800"/>
            <a:ext cx="1179512" cy="579438"/>
          </a:xfrm>
          <a:prstGeom prst="rect">
            <a:avLst/>
          </a:prstGeom>
          <a:noFill/>
          <a:ln w="9525">
            <a:noFill/>
          </a:ln>
        </p:spPr>
        <p:txBody>
          <a:bodyPr wrap="none" anchor="t">
            <a:spAutoFit/>
          </a:bodyPr>
          <a:p>
            <a:pPr lvl="0" indent="0"/>
            <a:r>
              <a:rPr lang="en-US" altLang="x-none" sz="3200" b="1" dirty="0">
                <a:solidFill>
                  <a:srgbClr val="FFFF00"/>
                </a:solidFill>
                <a:latin typeface="Times New Roman" panose="02020603050405020304" pitchFamily="2" charset="0"/>
                <a:ea typeface="宋体" panose="02010600030101010101" pitchFamily="2" charset="-122"/>
              </a:rPr>
              <a:t>Laser</a:t>
            </a:r>
            <a:endParaRPr lang="en-US" altLang="x-none" sz="3200" b="1" dirty="0">
              <a:solidFill>
                <a:srgbClr val="FFFF00"/>
              </a:solidFill>
              <a:latin typeface="Times New Roman" panose="02020603050405020304" pitchFamily="2" charset="0"/>
              <a:ea typeface="宋体" panose="02010600030101010101" pitchFamily="2" charset="-122"/>
            </a:endParaRPr>
          </a:p>
        </p:txBody>
      </p:sp>
      <p:graphicFrame>
        <p:nvGraphicFramePr>
          <p:cNvPr id="21525" name="Object 22"/>
          <p:cNvGraphicFramePr>
            <a:graphicFrameLocks noChangeAspect="1"/>
          </p:cNvGraphicFramePr>
          <p:nvPr/>
        </p:nvGraphicFramePr>
        <p:xfrm>
          <a:off x="7848600" y="4343400"/>
          <a:ext cx="1219200" cy="1219200"/>
        </p:xfrm>
        <a:graphic>
          <a:graphicData uri="http://schemas.openxmlformats.org/presentationml/2006/ole">
            <mc:AlternateContent xmlns:mc="http://schemas.openxmlformats.org/markup-compatibility/2006">
              <mc:Choice xmlns:v="urn:schemas-microsoft-com:vml" Requires="v">
                <p:oleObj spid="_x0000_s3080" name="" r:id="rId3" imgW="781685" imgH="781050" progId="MS_ClipArt_Gallery.2">
                  <p:embed/>
                </p:oleObj>
              </mc:Choice>
              <mc:Fallback>
                <p:oleObj name="" r:id="rId3" imgW="781685" imgH="781050" progId="MS_ClipArt_Gallery.2">
                  <p:embed/>
                  <p:pic>
                    <p:nvPicPr>
                      <p:cNvPr id="0" name="图片 3079"/>
                      <p:cNvPicPr/>
                      <p:nvPr/>
                    </p:nvPicPr>
                    <p:blipFill>
                      <a:blip r:embed="rId2"/>
                      <a:stretch>
                        <a:fillRect/>
                      </a:stretch>
                    </p:blipFill>
                    <p:spPr>
                      <a:xfrm>
                        <a:off x="7848600" y="4343400"/>
                        <a:ext cx="1219200" cy="1219200"/>
                      </a:xfrm>
                      <a:prstGeom prst="rect">
                        <a:avLst/>
                      </a:prstGeom>
                      <a:noFill/>
                      <a:ln w="38100">
                        <a:noFill/>
                        <a:miter/>
                      </a:ln>
                    </p:spPr>
                  </p:pic>
                </p:oleObj>
              </mc:Fallback>
            </mc:AlternateContent>
          </a:graphicData>
        </a:graphic>
      </p:graphicFrame>
      <p:grpSp>
        <p:nvGrpSpPr>
          <p:cNvPr id="21526" name="组合 19478"/>
          <p:cNvGrpSpPr/>
          <p:nvPr/>
        </p:nvGrpSpPr>
        <p:grpSpPr>
          <a:xfrm>
            <a:off x="7239000" y="4906963"/>
            <a:ext cx="1781175" cy="1265237"/>
            <a:chOff x="0" y="0"/>
            <a:chExt cx="1122" cy="797"/>
          </a:xfrm>
        </p:grpSpPr>
        <p:sp>
          <p:nvSpPr>
            <p:cNvPr id="21527" name="Oval 24"/>
            <p:cNvSpPr/>
            <p:nvPr/>
          </p:nvSpPr>
          <p:spPr>
            <a:xfrm>
              <a:off x="402" y="0"/>
              <a:ext cx="144" cy="192"/>
            </a:xfrm>
            <a:prstGeom prst="ellipse">
              <a:avLst/>
            </a:prstGeom>
            <a:solidFill>
              <a:srgbClr val="FF3300"/>
            </a:solidFill>
            <a:ln w="9525" cap="flat" cmpd="sng">
              <a:solidFill>
                <a:srgbClr val="FF3300"/>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28" name="Text Box 25"/>
            <p:cNvSpPr txBox="1"/>
            <p:nvPr/>
          </p:nvSpPr>
          <p:spPr>
            <a:xfrm>
              <a:off x="0" y="432"/>
              <a:ext cx="1122" cy="365"/>
            </a:xfrm>
            <a:prstGeom prst="rect">
              <a:avLst/>
            </a:prstGeom>
            <a:noFill/>
            <a:ln w="9525">
              <a:noFill/>
            </a:ln>
          </p:spPr>
          <p:txBody>
            <a:bodyPr wrap="none" anchor="t">
              <a:spAutoFit/>
            </a:bodyPr>
            <a:p>
              <a:pPr lvl="0" indent="0"/>
              <a:r>
                <a:rPr lang="en-US" altLang="x-none" sz="3200" b="1" dirty="0">
                  <a:solidFill>
                    <a:srgbClr val="FFFF00"/>
                  </a:solidFill>
                  <a:latin typeface="Times New Roman" panose="02020603050405020304" pitchFamily="2" charset="0"/>
                  <a:ea typeface="宋体" panose="02010600030101010101" pitchFamily="2" charset="-122"/>
                </a:rPr>
                <a:t>D=1.6km</a:t>
              </a:r>
              <a:endParaRPr lang="en-US" altLang="x-none" sz="3200" b="1" dirty="0">
                <a:solidFill>
                  <a:srgbClr val="FFFF00"/>
                </a:solidFill>
                <a:latin typeface="Times New Roman" panose="02020603050405020304" pitchFamily="2" charset="0"/>
                <a:ea typeface="宋体" panose="02010600030101010101" pitchFamily="2" charset="-122"/>
              </a:endParaRPr>
            </a:p>
          </p:txBody>
        </p:sp>
        <p:sp>
          <p:nvSpPr>
            <p:cNvPr id="21529" name="Line 26"/>
            <p:cNvSpPr/>
            <p:nvPr/>
          </p:nvSpPr>
          <p:spPr>
            <a:xfrm flipH="1">
              <a:off x="354" y="192"/>
              <a:ext cx="96" cy="288"/>
            </a:xfrm>
            <a:prstGeom prst="line">
              <a:avLst/>
            </a:prstGeom>
            <a:ln w="38100" cap="flat" cmpd="sng">
              <a:solidFill>
                <a:srgbClr val="FF3300"/>
              </a:solidFill>
              <a:prstDash val="solid"/>
              <a:round/>
              <a:headEnd type="none" w="med" len="med"/>
              <a:tailEnd type="triangle" w="med" len="med"/>
            </a:ln>
          </p:spPr>
        </p:sp>
      </p:grpSp>
      <p:grpSp>
        <p:nvGrpSpPr>
          <p:cNvPr id="21530" name="组合 19482"/>
          <p:cNvGrpSpPr/>
          <p:nvPr/>
        </p:nvGrpSpPr>
        <p:grpSpPr>
          <a:xfrm>
            <a:off x="0" y="1497013"/>
            <a:ext cx="1562100" cy="2438400"/>
            <a:chOff x="0" y="0"/>
            <a:chExt cx="984" cy="1536"/>
          </a:xfrm>
        </p:grpSpPr>
        <p:grpSp>
          <p:nvGrpSpPr>
            <p:cNvPr id="21531" name="组合 19483"/>
            <p:cNvGrpSpPr/>
            <p:nvPr/>
          </p:nvGrpSpPr>
          <p:grpSpPr>
            <a:xfrm>
              <a:off x="192" y="0"/>
              <a:ext cx="792" cy="1536"/>
              <a:chOff x="0" y="0"/>
              <a:chExt cx="792" cy="1536"/>
            </a:xfrm>
          </p:grpSpPr>
          <p:sp>
            <p:nvSpPr>
              <p:cNvPr id="21532" name="Rectangle 29"/>
              <p:cNvSpPr/>
              <p:nvPr/>
            </p:nvSpPr>
            <p:spPr>
              <a:xfrm>
                <a:off x="336" y="569"/>
                <a:ext cx="48" cy="7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33" name="未知"/>
              <p:cNvSpPr/>
              <p:nvPr/>
            </p:nvSpPr>
            <p:spPr>
              <a:xfrm>
                <a:off x="480" y="0"/>
                <a:ext cx="312" cy="264"/>
              </a:xfrm>
              <a:custGeom>
                <a:avLst/>
                <a:gdLst/>
                <a:ahLst/>
                <a:cxnLst>
                  <a:cxn ang="0">
                    <a:pos x="0" y="200"/>
                  </a:cxn>
                  <a:cxn ang="0">
                    <a:pos x="144" y="104"/>
                  </a:cxn>
                  <a:cxn ang="0">
                    <a:pos x="288" y="8"/>
                  </a:cxn>
                  <a:cxn ang="0">
                    <a:pos x="288" y="152"/>
                  </a:cxn>
                  <a:cxn ang="0">
                    <a:pos x="192" y="248"/>
                  </a:cxn>
                  <a:cxn ang="0">
                    <a:pos x="192" y="56"/>
                  </a:cxn>
                </a:cxnLst>
                <a:pathLst>
                  <a:path w="312" h="264">
                    <a:moveTo>
                      <a:pt x="0" y="200"/>
                    </a:moveTo>
                    <a:cubicBezTo>
                      <a:pt x="48" y="168"/>
                      <a:pt x="96" y="136"/>
                      <a:pt x="144" y="104"/>
                    </a:cubicBezTo>
                    <a:cubicBezTo>
                      <a:pt x="192" y="72"/>
                      <a:pt x="264" y="0"/>
                      <a:pt x="288" y="8"/>
                    </a:cubicBezTo>
                    <a:cubicBezTo>
                      <a:pt x="312" y="16"/>
                      <a:pt x="304" y="112"/>
                      <a:pt x="288" y="152"/>
                    </a:cubicBezTo>
                    <a:cubicBezTo>
                      <a:pt x="272" y="192"/>
                      <a:pt x="208" y="264"/>
                      <a:pt x="192" y="248"/>
                    </a:cubicBezTo>
                    <a:cubicBezTo>
                      <a:pt x="176" y="232"/>
                      <a:pt x="192" y="88"/>
                      <a:pt x="192" y="56"/>
                    </a:cubicBezTo>
                  </a:path>
                </a:pathLst>
              </a:custGeom>
              <a:solidFill>
                <a:srgbClr val="CCFF33"/>
              </a:solidFill>
              <a:ln w="9525" cap="flat" cmpd="sng">
                <a:solidFill>
                  <a:schemeClr val="tx1"/>
                </a:solidFill>
                <a:prstDash val="solid"/>
                <a:round/>
                <a:headEnd type="none" w="med" len="med"/>
                <a:tailEnd type="none" w="med" len="med"/>
              </a:ln>
            </p:spPr>
            <p:txBody>
              <a:bodyPr/>
              <a:p>
                <a:endParaRPr lang="zh-CN" altLang="en-US"/>
              </a:p>
            </p:txBody>
          </p:sp>
          <p:sp>
            <p:nvSpPr>
              <p:cNvPr id="21534" name="AutoShape 31"/>
              <p:cNvSpPr/>
              <p:nvPr/>
            </p:nvSpPr>
            <p:spPr>
              <a:xfrm>
                <a:off x="0" y="104"/>
                <a:ext cx="384" cy="576"/>
              </a:xfrm>
              <a:prstGeom prst="flowChartMagneticDrum">
                <a:avLst/>
              </a:prstGeom>
              <a:gradFill rotWithShape="0">
                <a:gsLst>
                  <a:gs pos="0">
                    <a:srgbClr val="FFFF00"/>
                  </a:gs>
                  <a:gs pos="100000">
                    <a:srgbClr val="8F8F00"/>
                  </a:gs>
                </a:gsLst>
                <a:lin ang="5400000" scaled="1"/>
                <a:tileRect/>
              </a:gradFill>
              <a:ln w="9525" cap="flat" cmpd="sng">
                <a:solidFill>
                  <a:schemeClr val="accent1"/>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35" name="AutoShape 32"/>
              <p:cNvSpPr/>
              <p:nvPr/>
            </p:nvSpPr>
            <p:spPr>
              <a:xfrm>
                <a:off x="48" y="8"/>
                <a:ext cx="672" cy="768"/>
              </a:xfrm>
              <a:prstGeom prst="flowChartMagneticDrum">
                <a:avLst/>
              </a:prstGeom>
              <a:gradFill rotWithShape="0">
                <a:gsLst>
                  <a:gs pos="0">
                    <a:srgbClr val="728F1D"/>
                  </a:gs>
                  <a:gs pos="50000">
                    <a:srgbClr val="CCFF33"/>
                  </a:gs>
                  <a:gs pos="100000">
                    <a:srgbClr val="728F1D"/>
                  </a:gs>
                </a:gsLst>
                <a:lin ang="5400000" scaled="1"/>
                <a:tileRect/>
              </a:gradFill>
              <a:ln w="38100" cap="flat" cmpd="sng">
                <a:solidFill>
                  <a:schemeClr val="accent1"/>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36" name="Oval 33"/>
              <p:cNvSpPr/>
              <p:nvPr/>
            </p:nvSpPr>
            <p:spPr>
              <a:xfrm>
                <a:off x="480" y="8"/>
                <a:ext cx="240" cy="768"/>
              </a:xfrm>
              <a:prstGeom prst="ellipse">
                <a:avLst/>
              </a:prstGeom>
              <a:solidFill>
                <a:srgbClr val="FF3300"/>
              </a:solidFill>
              <a:ln w="38100" cap="flat" cmpd="sng">
                <a:solidFill>
                  <a:schemeClr val="accent1"/>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37" name="Line 34"/>
              <p:cNvSpPr/>
              <p:nvPr/>
            </p:nvSpPr>
            <p:spPr>
              <a:xfrm>
                <a:off x="384" y="8"/>
                <a:ext cx="384" cy="0"/>
              </a:xfrm>
              <a:prstGeom prst="line">
                <a:avLst/>
              </a:prstGeom>
              <a:ln w="38100" cap="flat" cmpd="sng">
                <a:solidFill>
                  <a:schemeClr val="accent1"/>
                </a:solidFill>
                <a:prstDash val="solid"/>
                <a:round/>
                <a:headEnd type="none" w="med" len="med"/>
                <a:tailEnd type="none" w="med" len="med"/>
              </a:ln>
            </p:spPr>
          </p:sp>
          <p:sp>
            <p:nvSpPr>
              <p:cNvPr id="21538" name="Rectangle 35"/>
              <p:cNvSpPr/>
              <p:nvPr/>
            </p:nvSpPr>
            <p:spPr>
              <a:xfrm>
                <a:off x="96" y="1392"/>
                <a:ext cx="336" cy="144"/>
              </a:xfrm>
              <a:prstGeom prst="rect">
                <a:avLst/>
              </a:prstGeom>
              <a:solidFill>
                <a:srgbClr val="669900"/>
              </a:solidFill>
              <a:ln w="9525"/>
              <a:scene3d>
                <a:camera prst="legacyObliqueTopRight">
                  <a:rot lat="0" lon="0" rev="0"/>
                </a:camera>
                <a:lightRig rig="legacyFlat3" dir="b"/>
              </a:scene3d>
              <a:sp3d extrusionH="430200" prstMaterial="legacyMatte">
                <a:bevelT w="13500" h="13500" prst="angle"/>
                <a:bevelB w="13500" h="13500" prst="angle"/>
                <a:extrusionClr>
                  <a:srgbClr val="669900"/>
                </a:extrusionClr>
              </a:sp3d>
            </p:spPr>
            <p:txBody>
              <a:bodyPr wrap="none" anchor="ctr">
                <a:flatTx/>
              </a:bodyPr>
              <a:p>
                <a:pPr lvl="0" indent="0"/>
                <a:endParaRPr lang="zh-CN" altLang="en-US" dirty="0">
                  <a:latin typeface="Tahoma" panose="020B0604030504040204" pitchFamily="2" charset="0"/>
                  <a:ea typeface="宋体" panose="02010600030101010101" pitchFamily="2" charset="-122"/>
                </a:endParaRPr>
              </a:p>
            </p:txBody>
          </p:sp>
          <p:sp>
            <p:nvSpPr>
              <p:cNvPr id="21539" name="Rectangle 36"/>
              <p:cNvSpPr/>
              <p:nvPr/>
            </p:nvSpPr>
            <p:spPr>
              <a:xfrm>
                <a:off x="240" y="576"/>
                <a:ext cx="48" cy="81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40" name="AutoShape 37"/>
              <p:cNvSpPr/>
              <p:nvPr/>
            </p:nvSpPr>
            <p:spPr>
              <a:xfrm flipV="1">
                <a:off x="192" y="384"/>
                <a:ext cx="144" cy="225"/>
              </a:xfrm>
              <a:custGeom>
                <a:avLst/>
                <a:gdLst/>
                <a:ahLst/>
                <a:cxnLst>
                  <a:cxn ang="0">
                    <a:pos x="0" y="1"/>
                  </a:cxn>
                  <a:cxn ang="0">
                    <a:pos x="0" y="1"/>
                  </a:cxn>
                  <a:cxn ang="0">
                    <a:pos x="1" y="1"/>
                  </a:cxn>
                  <a:cxn ang="0">
                    <a:pos x="1" y="1"/>
                  </a:cxn>
                  <a:cxn ang="0">
                    <a:pos x="0" y="0"/>
                  </a:cxn>
                  <a:cxn ang="0">
                    <a:pos x="0" y="1"/>
                  </a:cxn>
                  <a:cxn ang="0">
                    <a:pos x="0" y="1"/>
                  </a:cxn>
                </a:cxnLst>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cap="flat" cmpd="sng">
                <a:solidFill>
                  <a:schemeClr val="tx1"/>
                </a:solidFill>
                <a:prstDash val="solid"/>
                <a:round/>
                <a:headEnd type="none" w="med" len="med"/>
                <a:tailEnd type="none" w="med" len="med"/>
              </a:ln>
            </p:spPr>
            <p:txBody>
              <a:bodyPr/>
              <a:p>
                <a:endParaRPr lang="zh-CN" altLang="en-US"/>
              </a:p>
            </p:txBody>
          </p:sp>
          <p:sp>
            <p:nvSpPr>
              <p:cNvPr id="21541" name="Oval 38"/>
              <p:cNvSpPr/>
              <p:nvPr/>
            </p:nvSpPr>
            <p:spPr>
              <a:xfrm>
                <a:off x="192" y="429"/>
                <a:ext cx="144" cy="13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42" name="AutoShape 39"/>
              <p:cNvSpPr/>
              <p:nvPr/>
            </p:nvSpPr>
            <p:spPr>
              <a:xfrm rot="5400000">
                <a:off x="528" y="-40"/>
                <a:ext cx="192" cy="288"/>
              </a:xfrm>
              <a:prstGeom prst="rtTriangle">
                <a:avLst/>
              </a:prstGeom>
              <a:gradFill rotWithShape="0">
                <a:gsLst>
                  <a:gs pos="0">
                    <a:srgbClr val="7A991F"/>
                  </a:gs>
                  <a:gs pos="100000">
                    <a:srgbClr val="CCFF33"/>
                  </a:gs>
                </a:gsLst>
                <a:lin ang="5400000" scaled="1"/>
                <a:tileRect/>
              </a:gradFill>
              <a:ln w="9525">
                <a:noFill/>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grpSp>
          <p:nvGrpSpPr>
            <p:cNvPr id="21543" name="组合 19495"/>
            <p:cNvGrpSpPr/>
            <p:nvPr/>
          </p:nvGrpSpPr>
          <p:grpSpPr>
            <a:xfrm>
              <a:off x="0" y="576"/>
              <a:ext cx="240" cy="960"/>
              <a:chOff x="0" y="0"/>
              <a:chExt cx="240" cy="960"/>
            </a:xfrm>
          </p:grpSpPr>
          <p:grpSp>
            <p:nvGrpSpPr>
              <p:cNvPr id="21544" name="组合 19496"/>
              <p:cNvGrpSpPr/>
              <p:nvPr/>
            </p:nvGrpSpPr>
            <p:grpSpPr>
              <a:xfrm>
                <a:off x="0" y="0"/>
                <a:ext cx="240" cy="960"/>
                <a:chOff x="0" y="0"/>
                <a:chExt cx="240" cy="960"/>
              </a:xfrm>
            </p:grpSpPr>
            <p:sp>
              <p:nvSpPr>
                <p:cNvPr id="21545" name="未知"/>
                <p:cNvSpPr/>
                <p:nvPr/>
              </p:nvSpPr>
              <p:spPr>
                <a:xfrm>
                  <a:off x="88" y="0"/>
                  <a:ext cx="104" cy="816"/>
                </a:xfrm>
                <a:custGeom>
                  <a:avLst/>
                  <a:gdLst/>
                  <a:ahLst/>
                  <a:cxnLst>
                    <a:cxn ang="0">
                      <a:pos x="104" y="0"/>
                    </a:cxn>
                    <a:cxn ang="0">
                      <a:pos x="56" y="96"/>
                    </a:cxn>
                    <a:cxn ang="0">
                      <a:pos x="8" y="336"/>
                    </a:cxn>
                    <a:cxn ang="0">
                      <a:pos x="8" y="672"/>
                    </a:cxn>
                    <a:cxn ang="0">
                      <a:pos x="8" y="816"/>
                    </a:cxn>
                  </a:cxnLst>
                  <a:pathLst>
                    <a:path w="104" h="816">
                      <a:moveTo>
                        <a:pt x="104" y="0"/>
                      </a:moveTo>
                      <a:cubicBezTo>
                        <a:pt x="88" y="20"/>
                        <a:pt x="72" y="40"/>
                        <a:pt x="56" y="96"/>
                      </a:cubicBezTo>
                      <a:cubicBezTo>
                        <a:pt x="40" y="152"/>
                        <a:pt x="16" y="240"/>
                        <a:pt x="8" y="336"/>
                      </a:cubicBezTo>
                      <a:cubicBezTo>
                        <a:pt x="0" y="432"/>
                        <a:pt x="8" y="592"/>
                        <a:pt x="8" y="672"/>
                      </a:cubicBezTo>
                      <a:cubicBezTo>
                        <a:pt x="8" y="752"/>
                        <a:pt x="8" y="792"/>
                        <a:pt x="8" y="816"/>
                      </a:cubicBezTo>
                    </a:path>
                  </a:pathLst>
                </a:custGeom>
                <a:noFill/>
                <a:ln w="38100" cap="flat" cmpd="sng">
                  <a:solidFill>
                    <a:schemeClr val="hlink"/>
                  </a:solidFill>
                  <a:prstDash val="solid"/>
                  <a:round/>
                  <a:headEnd type="none" w="med" len="med"/>
                  <a:tailEnd type="none" w="med" len="med"/>
                </a:ln>
              </p:spPr>
              <p:txBody>
                <a:bodyPr/>
                <a:p>
                  <a:endParaRPr lang="zh-CN" altLang="en-US"/>
                </a:p>
              </p:txBody>
            </p:sp>
            <p:sp>
              <p:nvSpPr>
                <p:cNvPr id="21546" name="未知"/>
                <p:cNvSpPr/>
                <p:nvPr/>
              </p:nvSpPr>
              <p:spPr>
                <a:xfrm>
                  <a:off x="136" y="0"/>
                  <a:ext cx="104" cy="816"/>
                </a:xfrm>
                <a:custGeom>
                  <a:avLst/>
                  <a:gdLst/>
                  <a:ahLst/>
                  <a:cxnLst>
                    <a:cxn ang="0">
                      <a:pos x="104" y="0"/>
                    </a:cxn>
                    <a:cxn ang="0">
                      <a:pos x="56" y="96"/>
                    </a:cxn>
                    <a:cxn ang="0">
                      <a:pos x="8" y="336"/>
                    </a:cxn>
                    <a:cxn ang="0">
                      <a:pos x="8" y="672"/>
                    </a:cxn>
                    <a:cxn ang="0">
                      <a:pos x="8" y="816"/>
                    </a:cxn>
                  </a:cxnLst>
                  <a:pathLst>
                    <a:path w="104" h="816">
                      <a:moveTo>
                        <a:pt x="104" y="0"/>
                      </a:moveTo>
                      <a:cubicBezTo>
                        <a:pt x="88" y="20"/>
                        <a:pt x="72" y="40"/>
                        <a:pt x="56" y="96"/>
                      </a:cubicBezTo>
                      <a:cubicBezTo>
                        <a:pt x="40" y="152"/>
                        <a:pt x="16" y="240"/>
                        <a:pt x="8" y="336"/>
                      </a:cubicBezTo>
                      <a:cubicBezTo>
                        <a:pt x="0" y="432"/>
                        <a:pt x="8" y="592"/>
                        <a:pt x="8" y="672"/>
                      </a:cubicBezTo>
                      <a:cubicBezTo>
                        <a:pt x="8" y="752"/>
                        <a:pt x="8" y="792"/>
                        <a:pt x="8" y="816"/>
                      </a:cubicBezTo>
                    </a:path>
                  </a:pathLst>
                </a:custGeom>
                <a:noFill/>
                <a:ln w="38100" cap="flat" cmpd="sng">
                  <a:solidFill>
                    <a:schemeClr val="hlink"/>
                  </a:solidFill>
                  <a:prstDash val="solid"/>
                  <a:round/>
                  <a:headEnd type="none" w="med" len="med"/>
                  <a:tailEnd type="none" w="med" len="med"/>
                </a:ln>
              </p:spPr>
              <p:txBody>
                <a:bodyPr/>
                <a:p>
                  <a:endParaRPr lang="zh-CN" altLang="en-US"/>
                </a:p>
              </p:txBody>
            </p:sp>
            <p:sp>
              <p:nvSpPr>
                <p:cNvPr id="21547" name="Oval 44"/>
                <p:cNvSpPr/>
                <p:nvPr/>
              </p:nvSpPr>
              <p:spPr>
                <a:xfrm>
                  <a:off x="48" y="672"/>
                  <a:ext cx="144" cy="240"/>
                </a:xfrm>
                <a:prstGeom prst="ellipse">
                  <a:avLst/>
                </a:prstGeom>
                <a:solidFill>
                  <a:srgbClr val="CCFF33"/>
                </a:solidFill>
                <a:ln w="9525" cap="flat" cmpd="sng">
                  <a:solidFill>
                    <a:schemeClr val="tx1"/>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sp>
              <p:nvSpPr>
                <p:cNvPr id="21548" name="Rectangle 45"/>
                <p:cNvSpPr/>
                <p:nvPr/>
              </p:nvSpPr>
              <p:spPr>
                <a:xfrm>
                  <a:off x="0" y="816"/>
                  <a:ext cx="240" cy="144"/>
                </a:xfrm>
                <a:prstGeom prst="rect">
                  <a:avLst/>
                </a:prstGeom>
                <a:solidFill>
                  <a:srgbClr val="000066"/>
                </a:solidFill>
                <a:ln w="9525">
                  <a:noFill/>
                </a:ln>
              </p:spPr>
              <p:txBody>
                <a:bodyPr wrap="none" anchor="ctr"/>
                <a:p>
                  <a:pPr lvl="0" indent="0"/>
                  <a:endParaRPr lang="zh-CN" altLang="en-US" dirty="0">
                    <a:latin typeface="Tahoma" panose="020B0604030504040204" pitchFamily="2" charset="0"/>
                    <a:ea typeface="宋体" panose="02010600030101010101" pitchFamily="2" charset="-122"/>
                  </a:endParaRPr>
                </a:p>
              </p:txBody>
            </p:sp>
          </p:grpSp>
          <p:sp>
            <p:nvSpPr>
              <p:cNvPr id="21549" name="Line 46"/>
              <p:cNvSpPr/>
              <p:nvPr/>
            </p:nvSpPr>
            <p:spPr>
              <a:xfrm>
                <a:off x="96" y="816"/>
                <a:ext cx="0" cy="96"/>
              </a:xfrm>
              <a:prstGeom prst="line">
                <a:avLst/>
              </a:prstGeom>
              <a:ln w="9525" cap="flat" cmpd="sng">
                <a:solidFill>
                  <a:srgbClr val="FFFF00"/>
                </a:solidFill>
                <a:prstDash val="solid"/>
                <a:round/>
                <a:headEnd type="none" w="med" len="med"/>
                <a:tailEnd type="none" w="med" len="med"/>
              </a:ln>
            </p:spPr>
          </p:sp>
          <p:sp>
            <p:nvSpPr>
              <p:cNvPr id="21550" name="Line 47"/>
              <p:cNvSpPr/>
              <p:nvPr/>
            </p:nvSpPr>
            <p:spPr>
              <a:xfrm>
                <a:off x="144" y="816"/>
                <a:ext cx="0" cy="96"/>
              </a:xfrm>
              <a:prstGeom prst="line">
                <a:avLst/>
              </a:prstGeom>
              <a:ln w="9525" cap="flat" cmpd="sng">
                <a:solidFill>
                  <a:srgbClr val="FFFF00"/>
                </a:solidFill>
                <a:prstDash val="solid"/>
                <a:round/>
                <a:headEnd type="none" w="med" len="med"/>
                <a:tailEnd type="none" w="med" len="med"/>
              </a:ln>
            </p:spPr>
          </p:sp>
        </p:grpSp>
      </p:grpSp>
      <p:sp>
        <p:nvSpPr>
          <p:cNvPr id="21551" name="Line 48"/>
          <p:cNvSpPr/>
          <p:nvPr/>
        </p:nvSpPr>
        <p:spPr>
          <a:xfrm flipV="1">
            <a:off x="1066800" y="1928813"/>
            <a:ext cx="8077200" cy="254000"/>
          </a:xfrm>
          <a:prstGeom prst="line">
            <a:avLst/>
          </a:prstGeom>
          <a:ln w="9525" cap="flat" cmpd="sng">
            <a:solidFill>
              <a:srgbClr val="FFFF00"/>
            </a:solidFill>
            <a:prstDash val="solid"/>
            <a:round/>
            <a:headEnd type="none" w="med" len="med"/>
            <a:tailEnd type="none" w="med" len="med"/>
          </a:ln>
        </p:spPr>
      </p:sp>
      <p:sp>
        <p:nvSpPr>
          <p:cNvPr id="21552" name="Line 49"/>
          <p:cNvSpPr/>
          <p:nvPr/>
        </p:nvSpPr>
        <p:spPr>
          <a:xfrm flipV="1">
            <a:off x="2759075" y="1250950"/>
            <a:ext cx="3000375" cy="254000"/>
          </a:xfrm>
          <a:prstGeom prst="line">
            <a:avLst/>
          </a:prstGeom>
          <a:ln w="9525" cap="flat" cmpd="sng">
            <a:solidFill>
              <a:srgbClr val="FFFF00"/>
            </a:solidFill>
            <a:prstDash val="solid"/>
            <a:round/>
            <a:headEnd type="none" w="med" len="med"/>
            <a:tailEnd type="none" w="med" len="med"/>
          </a:ln>
        </p:spPr>
      </p:sp>
      <p:sp>
        <p:nvSpPr>
          <p:cNvPr id="21553" name="Line 50"/>
          <p:cNvSpPr/>
          <p:nvPr/>
        </p:nvSpPr>
        <p:spPr>
          <a:xfrm flipV="1">
            <a:off x="2727325" y="1419225"/>
            <a:ext cx="3030538" cy="84138"/>
          </a:xfrm>
          <a:prstGeom prst="line">
            <a:avLst/>
          </a:prstGeom>
          <a:ln w="9525" cap="flat" cmpd="sng">
            <a:solidFill>
              <a:srgbClr val="FFFF00"/>
            </a:solidFill>
            <a:prstDash val="solid"/>
            <a:round/>
            <a:headEnd type="none" w="med" len="med"/>
            <a:tailEnd type="none" w="med" len="med"/>
          </a:ln>
        </p:spPr>
      </p:sp>
      <p:sp>
        <p:nvSpPr>
          <p:cNvPr id="21554" name="Line 51"/>
          <p:cNvSpPr/>
          <p:nvPr/>
        </p:nvSpPr>
        <p:spPr>
          <a:xfrm flipV="1">
            <a:off x="2759075" y="1504950"/>
            <a:ext cx="0" cy="600075"/>
          </a:xfrm>
          <a:prstGeom prst="line">
            <a:avLst/>
          </a:prstGeom>
          <a:ln w="38100" cap="flat" cmpd="sng">
            <a:solidFill>
              <a:srgbClr val="FFFF00"/>
            </a:solidFill>
            <a:prstDash val="solid"/>
            <a:round/>
            <a:headEnd type="none" w="med" len="med"/>
            <a:tailEnd type="triangle" w="med" len="med"/>
          </a:ln>
        </p:spPr>
      </p:sp>
      <p:sp>
        <p:nvSpPr>
          <p:cNvPr id="21555" name="Line 52"/>
          <p:cNvSpPr/>
          <p:nvPr/>
        </p:nvSpPr>
        <p:spPr>
          <a:xfrm flipV="1">
            <a:off x="5803900" y="1165225"/>
            <a:ext cx="0" cy="827088"/>
          </a:xfrm>
          <a:prstGeom prst="line">
            <a:avLst/>
          </a:prstGeom>
          <a:ln w="38100" cap="flat" cmpd="sng">
            <a:solidFill>
              <a:srgbClr val="FFFF00"/>
            </a:solidFill>
            <a:prstDash val="solid"/>
            <a:round/>
            <a:headEnd type="none" w="med" len="med"/>
            <a:tailEnd type="triangle" w="med" len="med"/>
          </a:ln>
        </p:spPr>
      </p:sp>
      <p:graphicFrame>
        <p:nvGraphicFramePr>
          <p:cNvPr id="21556" name="对象 19508"/>
          <p:cNvGraphicFramePr>
            <a:graphicFrameLocks noChangeAspect="1"/>
          </p:cNvGraphicFramePr>
          <p:nvPr/>
        </p:nvGraphicFramePr>
        <p:xfrm>
          <a:off x="5978525" y="838200"/>
          <a:ext cx="774700" cy="657225"/>
        </p:xfrm>
        <a:graphic>
          <a:graphicData uri="http://schemas.openxmlformats.org/presentationml/2006/ole">
            <mc:AlternateContent xmlns:mc="http://schemas.openxmlformats.org/markup-compatibility/2006">
              <mc:Choice xmlns:v="urn:schemas-microsoft-com:vml" Requires="v">
                <p:oleObj spid="_x0000_s3077" name="" r:id="rId4" imgW="204470" imgH="165735" progId="Equation.3">
                  <p:embed/>
                </p:oleObj>
              </mc:Choice>
              <mc:Fallback>
                <p:oleObj name="" r:id="rId4" imgW="204470" imgH="165735" progId="Equation.3">
                  <p:embed/>
                  <p:pic>
                    <p:nvPicPr>
                      <p:cNvPr id="0" name="图片 3076"/>
                      <p:cNvPicPr/>
                      <p:nvPr/>
                    </p:nvPicPr>
                    <p:blipFill>
                      <a:blip r:embed="rId5"/>
                      <a:stretch>
                        <a:fillRect/>
                      </a:stretch>
                    </p:blipFill>
                    <p:spPr>
                      <a:xfrm>
                        <a:off x="5978525" y="838200"/>
                        <a:ext cx="774700" cy="657225"/>
                      </a:xfrm>
                      <a:prstGeom prst="rect">
                        <a:avLst/>
                      </a:prstGeom>
                      <a:noFill/>
                      <a:ln w="38100">
                        <a:noFill/>
                        <a:miter/>
                      </a:ln>
                    </p:spPr>
                  </p:pic>
                </p:oleObj>
              </mc:Fallback>
            </mc:AlternateContent>
          </a:graphicData>
        </a:graphic>
      </p:graphicFrame>
      <p:sp>
        <p:nvSpPr>
          <p:cNvPr id="21557" name="Line 54"/>
          <p:cNvSpPr/>
          <p:nvPr/>
        </p:nvSpPr>
        <p:spPr>
          <a:xfrm flipV="1">
            <a:off x="5835650" y="1185863"/>
            <a:ext cx="285750" cy="149225"/>
          </a:xfrm>
          <a:prstGeom prst="line">
            <a:avLst/>
          </a:prstGeom>
          <a:ln w="38100" cap="flat" cmpd="sng">
            <a:solidFill>
              <a:srgbClr val="FFFF00"/>
            </a:solidFill>
            <a:prstDash val="solid"/>
            <a:round/>
            <a:headEnd type="none" w="med" len="med"/>
            <a:tailEnd type="triangle" w="med" len="med"/>
          </a:ln>
        </p:spPr>
      </p:sp>
      <p:graphicFrame>
        <p:nvGraphicFramePr>
          <p:cNvPr id="21558" name="对象 19510"/>
          <p:cNvGraphicFramePr>
            <a:graphicFrameLocks noChangeAspect="1"/>
          </p:cNvGraphicFramePr>
          <p:nvPr/>
        </p:nvGraphicFramePr>
        <p:xfrm>
          <a:off x="4267200" y="1419225"/>
          <a:ext cx="355600" cy="719138"/>
        </p:xfrm>
        <a:graphic>
          <a:graphicData uri="http://schemas.openxmlformats.org/presentationml/2006/ole">
            <mc:AlternateContent xmlns:mc="http://schemas.openxmlformats.org/markup-compatibility/2006">
              <mc:Choice xmlns:v="urn:schemas-microsoft-com:vml" Requires="v">
                <p:oleObj spid="_x0000_s3078" name="" r:id="rId6" imgW="89535" imgH="178435" progId="Equation.3">
                  <p:embed/>
                </p:oleObj>
              </mc:Choice>
              <mc:Fallback>
                <p:oleObj name="" r:id="rId6" imgW="89535" imgH="178435" progId="Equation.3">
                  <p:embed/>
                  <p:pic>
                    <p:nvPicPr>
                      <p:cNvPr id="0" name="图片 3077"/>
                      <p:cNvPicPr/>
                      <p:nvPr/>
                    </p:nvPicPr>
                    <p:blipFill>
                      <a:blip r:embed="rId7"/>
                      <a:stretch>
                        <a:fillRect/>
                      </a:stretch>
                    </p:blipFill>
                    <p:spPr>
                      <a:xfrm>
                        <a:off x="4267200" y="1419225"/>
                        <a:ext cx="355600" cy="719138"/>
                      </a:xfrm>
                      <a:prstGeom prst="rect">
                        <a:avLst/>
                      </a:prstGeom>
                      <a:noFill/>
                      <a:ln w="38100">
                        <a:noFill/>
                        <a:miter/>
                      </a:ln>
                    </p:spPr>
                  </p:pic>
                </p:oleObj>
              </mc:Fallback>
            </mc:AlternateContent>
          </a:graphicData>
        </a:graphic>
      </p:graphicFrame>
      <p:sp>
        <p:nvSpPr>
          <p:cNvPr id="21559" name="Text Box 56"/>
          <p:cNvSpPr txBox="1"/>
          <p:nvPr/>
        </p:nvSpPr>
        <p:spPr>
          <a:xfrm>
            <a:off x="3810000" y="3552825"/>
            <a:ext cx="4003675" cy="579438"/>
          </a:xfrm>
          <a:prstGeom prst="rect">
            <a:avLst/>
          </a:prstGeom>
          <a:noFill/>
          <a:ln w="9525">
            <a:noFill/>
          </a:ln>
        </p:spPr>
        <p:txBody>
          <a:bodyPr wrap="none" anchor="t">
            <a:spAutoFit/>
          </a:bodyPr>
          <a:p>
            <a:pPr lvl="0" indent="0"/>
            <a:r>
              <a:rPr lang="en-US" altLang="x-none" sz="3200" b="1" dirty="0">
                <a:solidFill>
                  <a:srgbClr val="FFFF00"/>
                </a:solidFill>
                <a:latin typeface="Times New Roman" panose="02020603050405020304" pitchFamily="2" charset="0"/>
                <a:ea typeface="宋体" panose="02010600030101010101" pitchFamily="2" charset="-122"/>
              </a:rPr>
              <a:t>(1km</a:t>
            </a:r>
            <a:r>
              <a:rPr lang="zh-CN" altLang="en-US" sz="3200" b="1" dirty="0">
                <a:solidFill>
                  <a:srgbClr val="FFFF00"/>
                </a:solidFill>
                <a:latin typeface="Times New Roman" panose="02020603050405020304" pitchFamily="2" charset="0"/>
                <a:ea typeface="宋体" panose="02010600030101010101" pitchFamily="2" charset="-122"/>
              </a:rPr>
              <a:t>时光斑直径</a:t>
            </a:r>
            <a:r>
              <a:rPr lang="en-US" altLang="x-none" sz="3200" b="1" dirty="0">
                <a:solidFill>
                  <a:srgbClr val="FFFF00"/>
                </a:solidFill>
                <a:latin typeface="Times New Roman" panose="02020603050405020304" pitchFamily="2" charset="0"/>
                <a:ea typeface="宋体" panose="02010600030101010101" pitchFamily="2" charset="-122"/>
              </a:rPr>
              <a:t>10m)</a:t>
            </a:r>
            <a:endParaRPr lang="en-US" altLang="x-none" sz="3200" b="1" dirty="0">
              <a:solidFill>
                <a:srgbClr val="FFFF00"/>
              </a:solidFill>
              <a:latin typeface="Times New Roman" panose="02020603050405020304" pitchFamily="2" charset="0"/>
              <a:ea typeface="宋体" panose="02010600030101010101" pitchFamily="2" charset="-122"/>
            </a:endParaRPr>
          </a:p>
        </p:txBody>
      </p:sp>
      <p:sp>
        <p:nvSpPr>
          <p:cNvPr id="21560" name="Oval 57"/>
          <p:cNvSpPr/>
          <p:nvPr/>
        </p:nvSpPr>
        <p:spPr>
          <a:xfrm>
            <a:off x="8610600" y="963613"/>
            <a:ext cx="457200" cy="1981200"/>
          </a:xfrm>
          <a:prstGeom prst="ellipse">
            <a:avLst/>
          </a:prstGeom>
          <a:solidFill>
            <a:srgbClr val="FF3300">
              <a:alpha val="50000"/>
            </a:srgbClr>
          </a:solidFill>
          <a:ln w="9525" cap="flat" cmpd="sng">
            <a:solidFill>
              <a:srgbClr val="FF3300"/>
            </a:solidFill>
            <a:prstDash val="solid"/>
            <a:round/>
            <a:headEnd type="none" w="med" len="med"/>
            <a:tailEnd type="none" w="med" len="med"/>
          </a:ln>
        </p:spPr>
        <p:txBody>
          <a:bodyPr wrap="none" anchor="ctr"/>
          <a:p>
            <a:pPr lvl="0" indent="0"/>
            <a:endParaRPr lang="zh-CN" altLang="en-US" dirty="0">
              <a:latin typeface="Tahoma" panose="020B0604030504040204" pitchFamily="2" charset="0"/>
              <a:ea typeface="宋体" panose="02010600030101010101" pitchFamily="2" charset="-122"/>
            </a:endParaRPr>
          </a:p>
        </p:txBody>
      </p:sp>
      <p:graphicFrame>
        <p:nvGraphicFramePr>
          <p:cNvPr id="21561" name="Object 58"/>
          <p:cNvGraphicFramePr>
            <a:graphicFrameLocks noChangeAspect="1"/>
          </p:cNvGraphicFramePr>
          <p:nvPr/>
        </p:nvGraphicFramePr>
        <p:xfrm>
          <a:off x="1066800" y="1609725"/>
          <a:ext cx="381000" cy="1104900"/>
        </p:xfrm>
        <a:graphic>
          <a:graphicData uri="http://schemas.openxmlformats.org/presentationml/2006/ole">
            <mc:AlternateContent xmlns:mc="http://schemas.openxmlformats.org/markup-compatibility/2006">
              <mc:Choice xmlns:v="urn:schemas-microsoft-com:vml" Requires="v">
                <p:oleObj spid="_x0000_s3079" name="" r:id="rId8" imgW="363855" imgH="1109345" progId="Flash.Movie">
                  <p:embed/>
                </p:oleObj>
              </mc:Choice>
              <mc:Fallback>
                <p:oleObj name="" r:id="rId8" imgW="363855" imgH="1109345" progId="Flash.Movie">
                  <p:embed/>
                  <p:pic>
                    <p:nvPicPr>
                      <p:cNvPr id="0" name="图片 3078"/>
                      <p:cNvPicPr/>
                      <p:nvPr/>
                    </p:nvPicPr>
                    <p:blipFill>
                      <a:blip r:embed="rId9"/>
                      <a:stretch>
                        <a:fillRect/>
                      </a:stretch>
                    </p:blipFill>
                    <p:spPr>
                      <a:xfrm>
                        <a:off x="1066800" y="1609725"/>
                        <a:ext cx="381000" cy="1104900"/>
                      </a:xfrm>
                      <a:prstGeom prst="rect">
                        <a:avLst/>
                      </a:prstGeom>
                      <a:noFill/>
                      <a:ln w="38100">
                        <a:noFill/>
                        <a:miter/>
                      </a:ln>
                    </p:spPr>
                  </p:pic>
                </p:oleObj>
              </mc:Fallback>
            </mc:AlternateContent>
          </a:graphicData>
        </a:graphic>
      </p:graphicFrame>
      <p:sp>
        <p:nvSpPr>
          <p:cNvPr id="21562" name="Rectangle 59"/>
          <p:cNvSpPr/>
          <p:nvPr/>
        </p:nvSpPr>
        <p:spPr>
          <a:xfrm>
            <a:off x="4038600" y="4616450"/>
            <a:ext cx="1490663" cy="457200"/>
          </a:xfrm>
          <a:prstGeom prst="rect">
            <a:avLst/>
          </a:prstGeom>
          <a:noFill/>
          <a:ln w="9525">
            <a:noFill/>
          </a:ln>
        </p:spPr>
        <p:txBody>
          <a:bodyPr wrap="none" anchor="t">
            <a:spAutoFit/>
          </a:bodyPr>
          <a:p>
            <a:pPr lvl="0" indent="0"/>
            <a:r>
              <a:rPr lang="en-US" altLang="x-none" sz="2400" b="1" dirty="0">
                <a:solidFill>
                  <a:srgbClr val="FFFF66"/>
                </a:solidFill>
                <a:latin typeface="Tahoma" panose="020B0604030504040204" pitchFamily="2" charset="0"/>
                <a:ea typeface="宋体" panose="02010600030101010101" pitchFamily="2" charset="-122"/>
              </a:rPr>
              <a:t>38</a:t>
            </a:r>
            <a:r>
              <a:rPr lang="zh-CN" altLang="en-US" sz="2400" b="1" dirty="0">
                <a:solidFill>
                  <a:srgbClr val="FFFF66"/>
                </a:solidFill>
                <a:latin typeface="Tahoma" panose="020B0604030504040204" pitchFamily="2" charset="0"/>
                <a:ea typeface="宋体" panose="02010600030101010101" pitchFamily="2" charset="-122"/>
              </a:rPr>
              <a:t>万公里</a:t>
            </a:r>
            <a:endParaRPr lang="zh-CN" altLang="en-US" sz="2400" b="1" dirty="0">
              <a:solidFill>
                <a:srgbClr val="FFFF66"/>
              </a:solidFill>
              <a:latin typeface="Tahoma" panose="020B0604030504040204" pitchFamily="2" charset="0"/>
              <a:ea typeface="宋体" panose="02010600030101010101" pitchFamily="2" charset="-122"/>
            </a:endParaRPr>
          </a:p>
        </p:txBody>
      </p:sp>
      <p:sp>
        <p:nvSpPr>
          <p:cNvPr id="21563" name="Text Box 60"/>
          <p:cNvSpPr txBox="1"/>
          <p:nvPr/>
        </p:nvSpPr>
        <p:spPr>
          <a:xfrm>
            <a:off x="990600" y="2895600"/>
            <a:ext cx="3810000" cy="579438"/>
          </a:xfrm>
          <a:prstGeom prst="rect">
            <a:avLst/>
          </a:prstGeom>
          <a:noFill/>
          <a:ln w="9525">
            <a:noFill/>
          </a:ln>
        </p:spPr>
        <p:txBody>
          <a:bodyPr anchor="t">
            <a:spAutoFit/>
          </a:bodyPr>
          <a:p>
            <a:pPr lvl="0" indent="0"/>
            <a:r>
              <a:rPr lang="zh-CN" altLang="en-US" sz="3200" b="1" dirty="0">
                <a:solidFill>
                  <a:srgbClr val="FFFF00"/>
                </a:solidFill>
                <a:latin typeface="Times New Roman" panose="02020603050405020304" pitchFamily="2" charset="0"/>
                <a:ea typeface="宋体" panose="02010600030101010101" pitchFamily="2" charset="-122"/>
              </a:rPr>
              <a:t>看似平行的探照灯</a:t>
            </a:r>
            <a:endParaRPr lang="zh-CN" altLang="en-US" sz="3200" b="1" dirty="0">
              <a:solidFill>
                <a:srgbClr val="FFFF00"/>
              </a:solidFill>
              <a:latin typeface="Times New Roman" panose="02020603050405020304" pitchFamily="2" charset="0"/>
              <a:ea typeface="宋体" panose="02010600030101010101" pitchFamily="2" charset="-122"/>
            </a:endParaRP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4577" name="Rectangle 2"/>
          <p:cNvSpPr>
            <a:spLocks noGrp="1"/>
          </p:cNvSpPr>
          <p:nvPr>
            <p:ph idx="4294967295"/>
          </p:nvPr>
        </p:nvSpPr>
        <p:spPr>
          <a:xfrm>
            <a:off x="990600" y="609600"/>
            <a:ext cx="7543800" cy="1295400"/>
          </a:xfrm>
        </p:spPr>
        <p:txBody>
          <a:bodyPr wrap="square" anchor="t"/>
          <a:p>
            <a:pPr lvl="0" indent="-342900" eaLnBrk="1" hangingPunct="1">
              <a:lnSpc>
                <a:spcPct val="80000"/>
              </a:lnSpc>
              <a:buFont typeface="Wingdings" panose="05000000000000000000" pitchFamily="2" charset="2"/>
              <a:buNone/>
            </a:pPr>
            <a:r>
              <a:rPr lang="zh-CN" altLang="en-US" sz="2800" b="1" dirty="0">
                <a:solidFill>
                  <a:srgbClr val="FF0000"/>
                </a:solidFill>
                <a:ea typeface="楷体_GB2312"/>
              </a:rPr>
              <a:t>激光灯</a:t>
            </a:r>
            <a:r>
              <a:rPr lang="en-US" altLang="x-none" sz="2800" b="1" dirty="0">
                <a:solidFill>
                  <a:srgbClr val="0070C0"/>
                </a:solidFill>
                <a:latin typeface="Arial" panose="020B0604020202020204" pitchFamily="34" charset="0"/>
                <a:ea typeface="楷体_GB2312"/>
              </a:rPr>
              <a:t>——</a:t>
            </a:r>
            <a:r>
              <a:rPr lang="zh-CN" altLang="en-US" sz="2800" b="1" dirty="0">
                <a:solidFill>
                  <a:srgbClr val="0070C0"/>
                </a:solidFill>
                <a:ea typeface="楷体_GB2312"/>
              </a:rPr>
              <a:t>舞台演出、歌剧院、迪厅、酒吧、</a:t>
            </a:r>
            <a:endParaRPr lang="zh-CN" altLang="en-US" sz="2800" b="1" dirty="0">
              <a:solidFill>
                <a:srgbClr val="0070C0"/>
              </a:solidFill>
              <a:ea typeface="楷体_GB2312"/>
            </a:endParaRPr>
          </a:p>
          <a:p>
            <a:pPr lvl="0" indent="-342900" eaLnBrk="1" hangingPunct="1">
              <a:lnSpc>
                <a:spcPct val="80000"/>
              </a:lnSpc>
              <a:buFont typeface="Wingdings" panose="05000000000000000000" pitchFamily="2" charset="2"/>
              <a:buNone/>
            </a:pPr>
            <a:r>
              <a:rPr lang="zh-CN" altLang="en-US" sz="2800" b="1" dirty="0">
                <a:solidFill>
                  <a:srgbClr val="0070C0"/>
                </a:solidFill>
                <a:ea typeface="楷体_GB2312"/>
              </a:rPr>
              <a:t>　　　　　广告等场所</a:t>
            </a:r>
            <a:endParaRPr lang="zh-CN" altLang="en-US" sz="2800" b="1" dirty="0">
              <a:solidFill>
                <a:srgbClr val="0070C0"/>
              </a:solidFill>
              <a:ea typeface="楷体_GB2312"/>
            </a:endParaRPr>
          </a:p>
          <a:p>
            <a:pPr lvl="0" indent="-342900" eaLnBrk="1" hangingPunct="1">
              <a:lnSpc>
                <a:spcPct val="80000"/>
              </a:lnSpc>
              <a:buFont typeface="Wingdings" panose="05000000000000000000" pitchFamily="2" charset="2"/>
              <a:buNone/>
            </a:pPr>
            <a:r>
              <a:rPr lang="zh-CN" altLang="en-US" sz="2800" b="1" dirty="0">
                <a:solidFill>
                  <a:srgbClr val="FFFF66"/>
                </a:solidFill>
                <a:ea typeface="楷体_GB2312"/>
              </a:rPr>
              <a:t>　　　　　</a:t>
            </a:r>
            <a:endParaRPr lang="zh-CN" altLang="en-US" sz="2800" b="1" dirty="0">
              <a:solidFill>
                <a:srgbClr val="FFFF66"/>
              </a:solidFill>
              <a:ea typeface="楷体_GB2312"/>
            </a:endParaRPr>
          </a:p>
        </p:txBody>
      </p:sp>
      <p:pic>
        <p:nvPicPr>
          <p:cNvPr id="24578" name="Picture 3" descr="12008d0efabg213"/>
          <p:cNvPicPr>
            <a:picLocks noChangeAspect="1"/>
          </p:cNvPicPr>
          <p:nvPr/>
        </p:nvPicPr>
        <p:blipFill>
          <a:blip r:embed="rId1"/>
          <a:stretch>
            <a:fillRect/>
          </a:stretch>
        </p:blipFill>
        <p:spPr>
          <a:xfrm>
            <a:off x="1082675" y="1461135"/>
            <a:ext cx="6978650" cy="4643755"/>
          </a:xfrm>
          <a:prstGeom prst="rect">
            <a:avLst/>
          </a:prstGeom>
          <a:noFill/>
          <a:ln w="9525">
            <a:noFill/>
          </a:ln>
        </p:spPr>
      </p:pic>
      <p:sp>
        <p:nvSpPr>
          <p:cNvPr id="24579" name="Text Box 4"/>
          <p:cNvSpPr txBox="1"/>
          <p:nvPr/>
        </p:nvSpPr>
        <p:spPr>
          <a:xfrm>
            <a:off x="2726055" y="6344920"/>
            <a:ext cx="3886200" cy="457200"/>
          </a:xfrm>
          <a:prstGeom prst="rect">
            <a:avLst/>
          </a:prstGeom>
          <a:noFill/>
          <a:ln w="9525">
            <a:noFill/>
          </a:ln>
        </p:spPr>
        <p:txBody>
          <a:bodyPr anchor="t">
            <a:spAutoFit/>
          </a:bodyPr>
          <a:p>
            <a:pPr lvl="0" indent="0">
              <a:spcBef>
                <a:spcPct val="50000"/>
              </a:spcBef>
            </a:pPr>
            <a:r>
              <a:rPr lang="zh-CN" altLang="en-US" sz="2400" b="1" dirty="0">
                <a:latin typeface="Tahoma" panose="020B0604030504040204" pitchFamily="2" charset="0"/>
                <a:ea typeface="宋体" panose="02010600030101010101" pitchFamily="2" charset="-122"/>
              </a:rPr>
              <a:t>香港维多利亚港湾灯光汇演</a:t>
            </a:r>
            <a:endParaRPr lang="zh-CN" altLang="en-US" sz="2400" b="1" dirty="0">
              <a:latin typeface="Tahoma" panose="020B0604030504040204" pitchFamily="2" charset="0"/>
              <a:ea typeface="宋体" panose="02010600030101010101" pitchFamily="2" charset="-122"/>
            </a:endParaRP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7410" name="Picture 2" descr="111"/>
          <p:cNvPicPr>
            <a:picLocks noChangeAspect="1"/>
          </p:cNvPicPr>
          <p:nvPr/>
        </p:nvPicPr>
        <p:blipFill>
          <a:blip r:embed="rId1"/>
          <a:stretch>
            <a:fillRect/>
          </a:stretch>
        </p:blipFill>
        <p:spPr>
          <a:xfrm>
            <a:off x="990600" y="1600200"/>
            <a:ext cx="7143750" cy="4457700"/>
          </a:xfrm>
          <a:prstGeom prst="rect">
            <a:avLst/>
          </a:prstGeom>
          <a:noFill/>
          <a:ln w="9525">
            <a:noFill/>
          </a:ln>
        </p:spPr>
      </p:pic>
      <p:sp>
        <p:nvSpPr>
          <p:cNvPr id="17411" name="Rectangle 3"/>
          <p:cNvSpPr/>
          <p:nvPr/>
        </p:nvSpPr>
        <p:spPr>
          <a:xfrm>
            <a:off x="914400" y="685800"/>
            <a:ext cx="7602538" cy="579120"/>
          </a:xfrm>
          <a:prstGeom prst="rect">
            <a:avLst/>
          </a:prstGeom>
          <a:noFill/>
          <a:ln w="9525">
            <a:noFill/>
          </a:ln>
        </p:spPr>
        <p:txBody>
          <a:bodyPr wrap="square">
            <a:spAutoFit/>
          </a:bodyPr>
          <a:p>
            <a:pPr lvl="0" algn="ctr" eaLnBrk="1" fontAlgn="base" hangingPunct="1"/>
            <a:r>
              <a:rPr lang="zh-CN" altLang="en-US" sz="3200" b="1" strike="noStrike" noProof="1" dirty="0">
                <a:solidFill>
                  <a:srgbClr val="FFC000"/>
                </a:solidFill>
                <a:effectLst>
                  <a:outerShdw blurRad="38100" dist="38100" dir="2700000">
                    <a:srgbClr val="000000"/>
                  </a:outerShdw>
                </a:effectLst>
                <a:latin typeface="楷体" panose="02010609060101010101" pitchFamily="49" charset="-122"/>
                <a:ea typeface="楷体" panose="02010609060101010101" pitchFamily="49" charset="-122"/>
                <a:cs typeface="+mn-ea"/>
              </a:rPr>
              <a:t>激光全息技术</a:t>
            </a:r>
            <a:endParaRPr lang="zh-CN" altLang="en-US" sz="3200" b="1" strike="noStrike" noProof="1" dirty="0">
              <a:solidFill>
                <a:srgbClr val="FFC000"/>
              </a:solidFill>
              <a:effectLst>
                <a:outerShdw blurRad="38100" dist="38100" dir="2700000">
                  <a:srgbClr val="000000"/>
                </a:outerShdw>
              </a:effectLst>
              <a:latin typeface="楷体" panose="02010609060101010101" pitchFamily="49" charset="-122"/>
              <a:ea typeface="楷体" panose="02010609060101010101" pitchFamily="49" charset="-122"/>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6625" name="图片 1" descr="ac345982b2b7d0a2f9294afdcbef76094a369aea"/>
          <p:cNvPicPr>
            <a:picLocks noChangeAspect="1"/>
          </p:cNvPicPr>
          <p:nvPr/>
        </p:nvPicPr>
        <p:blipFill>
          <a:blip r:embed="rId1"/>
          <a:stretch>
            <a:fillRect/>
          </a:stretch>
        </p:blipFill>
        <p:spPr>
          <a:xfrm>
            <a:off x="1319530" y="1336675"/>
            <a:ext cx="6504940" cy="4878705"/>
          </a:xfrm>
          <a:prstGeom prst="rect">
            <a:avLst/>
          </a:prstGeom>
          <a:noFill/>
          <a:ln w="9525">
            <a:noFill/>
          </a:ln>
        </p:spPr>
      </p:pic>
      <p:sp>
        <p:nvSpPr>
          <p:cNvPr id="2" name="文本框 1"/>
          <p:cNvSpPr txBox="1"/>
          <p:nvPr/>
        </p:nvSpPr>
        <p:spPr>
          <a:xfrm>
            <a:off x="3545840" y="455295"/>
            <a:ext cx="1816100" cy="579120"/>
          </a:xfrm>
          <a:prstGeom prst="rect">
            <a:avLst/>
          </a:prstGeom>
          <a:noFill/>
        </p:spPr>
        <p:txBody>
          <a:bodyPr wrap="none" rtlCol="0" anchor="t">
            <a:spAutoFit/>
          </a:bodyPr>
          <a:p>
            <a:pPr lvl="0" algn="ctr" eaLnBrk="1" fontAlgn="base" hangingPunct="1"/>
            <a:r>
              <a:rPr lang="zh-CN" altLang="en-US" sz="3200" b="1" dirty="0">
                <a:solidFill>
                  <a:srgbClr val="FFC000"/>
                </a:solidFill>
                <a:effectLst>
                  <a:outerShdw blurRad="38100" dist="38100" dir="2700000">
                    <a:srgbClr val="000000"/>
                  </a:outerShdw>
                </a:effectLst>
                <a:latin typeface="楷体" panose="02010609060101010101" pitchFamily="49" charset="-122"/>
                <a:ea typeface="楷体" panose="02010609060101010101" pitchFamily="49" charset="-122"/>
                <a:cs typeface="+mn-ea"/>
                <a:sym typeface="+mn-ea"/>
              </a:rPr>
              <a:t>光纤通讯</a:t>
            </a:r>
            <a:endParaRPr lang="zh-CN" altLang="en-US" sz="3200"/>
          </a:p>
        </p:txBody>
      </p:sp>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7649" name="标题 1"/>
          <p:cNvSpPr>
            <a:spLocks noGrp="1"/>
          </p:cNvSpPr>
          <p:nvPr>
            <p:ph type="title"/>
          </p:nvPr>
        </p:nvSpPr>
        <p:spPr/>
        <p:txBody>
          <a:bodyPr wrap="square" anchor="ctr"/>
          <a:p>
            <a:pPr lvl="0" indent="0" eaLnBrk="1" hangingPunct="1"/>
            <a:r>
              <a:rPr lang="zh-CN" altLang="en-US" b="1" dirty="0">
                <a:solidFill>
                  <a:srgbClr val="FF0000"/>
                </a:solidFill>
                <a:latin typeface="华文行楷" panose="02010800040101010101" pitchFamily="2" charset="-122"/>
                <a:ea typeface="华文行楷" panose="02010800040101010101" pitchFamily="2" charset="-122"/>
              </a:rPr>
              <a:t>激光在工业上的应用</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27650" name="内容占位符 2"/>
          <p:cNvSpPr>
            <a:spLocks noGrp="1"/>
          </p:cNvSpPr>
          <p:nvPr>
            <p:ph idx="4294967295"/>
          </p:nvPr>
        </p:nvSpPr>
        <p:spPr>
          <a:xfrm>
            <a:off x="457200" y="1285875"/>
            <a:ext cx="8229600" cy="1042988"/>
          </a:xfrm>
        </p:spPr>
        <p:txBody>
          <a:bodyPr wrap="square" anchor="t"/>
          <a:p>
            <a:pPr lvl="0" indent="-342900" eaLnBrk="1" hangingPunct="1">
              <a:lnSpc>
                <a:spcPct val="90000"/>
              </a:lnSpc>
            </a:pPr>
            <a:r>
              <a:rPr lang="zh-CN" altLang="en-US" b="1" dirty="0"/>
              <a:t>激光已经广泛应用于切割、焊接、打标、热处理、快速成型、涂敷和化学工业中。</a:t>
            </a:r>
            <a:endParaRPr lang="zh-CN" altLang="en-US" b="1" dirty="0"/>
          </a:p>
        </p:txBody>
      </p:sp>
      <p:sp>
        <p:nvSpPr>
          <p:cNvPr id="27651" name="灯片编号占位符 3"/>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pic>
        <p:nvPicPr>
          <p:cNvPr id="27652" name="图片 2" descr="u=2018015143,811608382&amp;fm=21&amp;gp=0"/>
          <p:cNvPicPr>
            <a:picLocks noChangeAspect="1"/>
          </p:cNvPicPr>
          <p:nvPr/>
        </p:nvPicPr>
        <p:blipFill>
          <a:blip r:embed="rId1"/>
          <a:stretch>
            <a:fillRect/>
          </a:stretch>
        </p:blipFill>
        <p:spPr>
          <a:xfrm>
            <a:off x="1908175" y="2449513"/>
            <a:ext cx="4852988" cy="3786187"/>
          </a:xfrm>
          <a:prstGeom prst="rect">
            <a:avLst/>
          </a:prstGeom>
          <a:noFill/>
          <a:ln w="9525">
            <a:noFill/>
          </a:ln>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483" name="Rectangle 3"/>
          <p:cNvSpPr/>
          <p:nvPr/>
        </p:nvSpPr>
        <p:spPr>
          <a:xfrm>
            <a:off x="685800" y="0"/>
            <a:ext cx="3200400" cy="1431925"/>
          </a:xfrm>
          <a:prstGeom prst="rect">
            <a:avLst/>
          </a:prstGeom>
          <a:noFill/>
          <a:ln w="9525">
            <a:noFill/>
          </a:ln>
        </p:spPr>
        <p:txBody>
          <a:bodyPr anchor="ctr"/>
          <a:p>
            <a:pPr lvl="0" eaLnBrk="1" fontAlgn="base" hangingPunct="1"/>
            <a:r>
              <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rPr>
              <a:t>激光焊接</a:t>
            </a:r>
            <a:endPar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endParaRPr>
          </a:p>
        </p:txBody>
      </p:sp>
      <p:sp>
        <p:nvSpPr>
          <p:cNvPr id="28674" name="文本框 1"/>
          <p:cNvSpPr txBox="1"/>
          <p:nvPr/>
        </p:nvSpPr>
        <p:spPr>
          <a:xfrm>
            <a:off x="338138" y="1582738"/>
            <a:ext cx="8074025" cy="3162300"/>
          </a:xfrm>
          <a:prstGeom prst="rect">
            <a:avLst/>
          </a:prstGeom>
          <a:noFill/>
          <a:ln w="9525">
            <a:noFill/>
          </a:ln>
        </p:spPr>
        <p:txBody>
          <a:bodyPr wrap="square" anchor="t">
            <a:spAutoFit/>
          </a:bodyPr>
          <a:p>
            <a:pPr lvl="0" indent="0">
              <a:lnSpc>
                <a:spcPct val="210000"/>
              </a:lnSpc>
            </a:pPr>
            <a:r>
              <a:rPr lang="zh-CN" altLang="en-US" sz="2400">
                <a:latin typeface="Tahoma" panose="020B0604030504040204" pitchFamily="2" charset="0"/>
                <a:ea typeface="宋体" panose="02010600030101010101" pitchFamily="2" charset="-122"/>
              </a:rPr>
              <a:t>激光焊接具有焊接速度快，入射能量高的特点。因此可以得到焊缝窄，深熔深的焊接效果，另外焊接的热影响区和焊接热变形都小。</a:t>
            </a:r>
            <a:r>
              <a:rPr lang="en-US" altLang="zh-CN" sz="2400">
                <a:latin typeface="Tahoma" panose="020B0604030504040204" pitchFamily="2" charset="0"/>
                <a:ea typeface="宋体" panose="02010600030101010101" pitchFamily="2" charset="-122"/>
              </a:rPr>
              <a:t>CO</a:t>
            </a:r>
            <a:r>
              <a:rPr lang="en-US" altLang="zh-CN" sz="2400" baseline="-25000">
                <a:latin typeface="Tahoma" panose="020B0604030504040204" pitchFamily="2" charset="0"/>
                <a:ea typeface="宋体" panose="02010600030101010101" pitchFamily="2" charset="-122"/>
              </a:rPr>
              <a:t>2</a:t>
            </a:r>
            <a:r>
              <a:rPr lang="zh-CN" altLang="en-US" sz="2400">
                <a:latin typeface="Tahoma" panose="020B0604030504040204" pitchFamily="2" charset="0"/>
                <a:ea typeface="宋体" panose="02010600030101010101" pitchFamily="2" charset="-122"/>
              </a:rPr>
              <a:t>激光器最适合钢铁材料的焊接，</a:t>
            </a:r>
            <a:r>
              <a:rPr lang="en-US" altLang="zh-CN" sz="2400">
                <a:latin typeface="Tahoma" panose="020B0604030504040204" pitchFamily="2" charset="0"/>
                <a:ea typeface="宋体" panose="02010600030101010101" pitchFamily="2" charset="-122"/>
              </a:rPr>
              <a:t>Nd:YAG</a:t>
            </a:r>
            <a:r>
              <a:rPr lang="zh-CN" altLang="en-US" sz="2400">
                <a:latin typeface="Tahoma" panose="020B0604030504040204" pitchFamily="2" charset="0"/>
                <a:ea typeface="宋体" panose="02010600030101010101" pitchFamily="2" charset="-122"/>
              </a:rPr>
              <a:t>激光器在微型焊接方面有其独特的优势。</a:t>
            </a:r>
            <a:endParaRPr lang="zh-CN" altLang="en-US" sz="2400">
              <a:latin typeface="Tahoma" panose="020B0604030504040204" pitchFamily="2" charset="0"/>
              <a:ea typeface="宋体" panose="02010600030101010101" pitchFamily="2" charset="-122"/>
            </a:endParaRP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9697" name="图片 1" descr="welding7"/>
          <p:cNvPicPr>
            <a:picLocks noChangeAspect="1"/>
          </p:cNvPicPr>
          <p:nvPr/>
        </p:nvPicPr>
        <p:blipFill>
          <a:blip r:embed="rId1"/>
          <a:stretch>
            <a:fillRect/>
          </a:stretch>
        </p:blipFill>
        <p:spPr>
          <a:xfrm>
            <a:off x="77788" y="79375"/>
            <a:ext cx="4718050" cy="3136900"/>
          </a:xfrm>
          <a:prstGeom prst="rect">
            <a:avLst/>
          </a:prstGeom>
          <a:noFill/>
          <a:ln w="9525">
            <a:noFill/>
          </a:ln>
        </p:spPr>
      </p:pic>
      <p:pic>
        <p:nvPicPr>
          <p:cNvPr id="29698" name="图片 2" descr="2014103010big"/>
          <p:cNvPicPr>
            <a:picLocks noChangeAspect="1"/>
          </p:cNvPicPr>
          <p:nvPr/>
        </p:nvPicPr>
        <p:blipFill>
          <a:blip r:embed="rId2"/>
          <a:stretch>
            <a:fillRect/>
          </a:stretch>
        </p:blipFill>
        <p:spPr>
          <a:xfrm>
            <a:off x="4795838" y="217488"/>
            <a:ext cx="3860800" cy="2860675"/>
          </a:xfrm>
          <a:prstGeom prst="rect">
            <a:avLst/>
          </a:prstGeom>
          <a:noFill/>
          <a:ln w="9525">
            <a:noFill/>
          </a:ln>
        </p:spPr>
      </p:pic>
      <p:pic>
        <p:nvPicPr>
          <p:cNvPr id="29699" name="图片 4" descr="不锈钢管激光焊接机"/>
          <p:cNvPicPr>
            <a:picLocks noChangeAspect="1"/>
          </p:cNvPicPr>
          <p:nvPr/>
        </p:nvPicPr>
        <p:blipFill>
          <a:blip r:embed="rId3"/>
          <a:stretch>
            <a:fillRect/>
          </a:stretch>
        </p:blipFill>
        <p:spPr>
          <a:xfrm>
            <a:off x="5038725" y="3455988"/>
            <a:ext cx="3375025" cy="3151187"/>
          </a:xfrm>
          <a:prstGeom prst="rect">
            <a:avLst/>
          </a:prstGeom>
          <a:noFill/>
          <a:ln w="9525">
            <a:noFill/>
          </a:ln>
        </p:spPr>
      </p:pic>
      <p:pic>
        <p:nvPicPr>
          <p:cNvPr id="29700" name="图片 5"/>
          <p:cNvPicPr>
            <a:picLocks noChangeAspect="1"/>
          </p:cNvPicPr>
          <p:nvPr/>
        </p:nvPicPr>
        <p:blipFill>
          <a:blip r:embed="rId4"/>
          <a:stretch>
            <a:fillRect/>
          </a:stretch>
        </p:blipFill>
        <p:spPr>
          <a:xfrm>
            <a:off x="77788" y="3622675"/>
            <a:ext cx="4718050" cy="2819400"/>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21" name="内容占位符 2"/>
          <p:cNvSpPr>
            <a:spLocks noGrp="1"/>
          </p:cNvSpPr>
          <p:nvPr>
            <p:ph idx="4294967295"/>
          </p:nvPr>
        </p:nvSpPr>
        <p:spPr>
          <a:xfrm>
            <a:off x="1714500" y="5572125"/>
            <a:ext cx="5072063" cy="739775"/>
          </a:xfrm>
        </p:spPr>
        <p:txBody>
          <a:bodyPr wrap="square" anchor="t"/>
          <a:p>
            <a:pPr lvl="0" indent="-342900" eaLnBrk="1" hangingPunct="1">
              <a:buNone/>
            </a:pPr>
            <a:r>
              <a:rPr lang="zh-CN" altLang="en-US" b="1" dirty="0"/>
              <a:t>激光熔覆航空发动机叶片</a:t>
            </a:r>
            <a:endParaRPr lang="zh-CN" altLang="en-US" dirty="0"/>
          </a:p>
        </p:txBody>
      </p:sp>
      <p:sp>
        <p:nvSpPr>
          <p:cNvPr id="30722" name="灯片编号占位符 3"/>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pic>
        <p:nvPicPr>
          <p:cNvPr id="30723" name="Picture 4" descr="H:\各种激光器\激光熔覆 航空发动机叶片.jpg"/>
          <p:cNvPicPr>
            <a:picLocks noChangeAspect="1"/>
          </p:cNvPicPr>
          <p:nvPr/>
        </p:nvPicPr>
        <p:blipFill>
          <a:blip r:embed="rId1"/>
          <a:stretch>
            <a:fillRect/>
          </a:stretch>
        </p:blipFill>
        <p:spPr>
          <a:xfrm>
            <a:off x="1582738" y="1300163"/>
            <a:ext cx="5514975" cy="3963987"/>
          </a:xfrm>
          <a:prstGeom prst="rect">
            <a:avLst/>
          </a:prstGeom>
          <a:noFill/>
          <a:ln w="9525">
            <a:noFill/>
          </a:ln>
        </p:spPr>
      </p:pic>
      <p:sp>
        <p:nvSpPr>
          <p:cNvPr id="30724" name="文本框 1"/>
          <p:cNvSpPr txBox="1"/>
          <p:nvPr/>
        </p:nvSpPr>
        <p:spPr>
          <a:xfrm>
            <a:off x="3309938" y="231775"/>
            <a:ext cx="2427287" cy="762000"/>
          </a:xfrm>
          <a:prstGeom prst="rect">
            <a:avLst/>
          </a:prstGeom>
          <a:noFill/>
          <a:ln w="9525">
            <a:noFill/>
          </a:ln>
        </p:spPr>
        <p:txBody>
          <a:bodyPr wrap="none" anchor="t">
            <a:spAutoFit/>
          </a:bodyPr>
          <a:p>
            <a:pPr lvl="0" indent="0"/>
            <a:r>
              <a:rPr lang="zh-CN" altLang="en-US" sz="4400" b="1" dirty="0">
                <a:solidFill>
                  <a:srgbClr val="FF0000"/>
                </a:solidFill>
                <a:latin typeface="Tahoma" panose="020B0604030504040204" pitchFamily="2" charset="0"/>
                <a:ea typeface="宋体" panose="02010600030101010101" pitchFamily="2" charset="-122"/>
              </a:rPr>
              <a:t>激光熔覆</a:t>
            </a:r>
            <a:endParaRPr lang="zh-CN" altLang="en-US" sz="4400" b="1" dirty="0">
              <a:solidFill>
                <a:srgbClr val="FF0000"/>
              </a:solidFill>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1745" name="Rectangle 2"/>
          <p:cNvSpPr/>
          <p:nvPr/>
        </p:nvSpPr>
        <p:spPr>
          <a:xfrm>
            <a:off x="762000" y="2209800"/>
            <a:ext cx="7543800" cy="2314575"/>
          </a:xfrm>
          <a:prstGeom prst="rect">
            <a:avLst/>
          </a:prstGeom>
          <a:noFill/>
          <a:ln w="9525">
            <a:noFill/>
          </a:ln>
        </p:spPr>
        <p:txBody>
          <a:bodyPr anchor="ctr">
            <a:spAutoFit/>
          </a:bodyPr>
          <a:p>
            <a:pPr lvl="0" indent="0">
              <a:lnSpc>
                <a:spcPct val="130000"/>
              </a:lnSpc>
            </a:pPr>
            <a:r>
              <a:rPr lang="zh-CN" altLang="en-US" sz="2800" dirty="0">
                <a:latin typeface="楷体_GB2312"/>
                <a:ea typeface="楷体_GB2312"/>
              </a:rPr>
              <a:t>像用凿子凿石头一样用激光把原子从材料的表面凿出</a:t>
            </a:r>
            <a:r>
              <a:rPr lang="en-US" altLang="x-none" sz="2800" dirty="0">
                <a:latin typeface="Arial" panose="020B0604020202020204" pitchFamily="34" charset="0"/>
                <a:ea typeface="楷体_GB2312"/>
              </a:rPr>
              <a:t>——</a:t>
            </a:r>
            <a:r>
              <a:rPr lang="zh-CN" altLang="en-US" sz="2800" dirty="0">
                <a:latin typeface="楷体_GB2312"/>
                <a:ea typeface="楷体_GB2312"/>
              </a:rPr>
              <a:t>或者更确切地说</a:t>
            </a:r>
            <a:r>
              <a:rPr lang="zh-CN" altLang="en-US" sz="2800" dirty="0">
                <a:latin typeface="Arial" panose="020B0604020202020204" pitchFamily="34" charset="0"/>
                <a:ea typeface="楷体_GB2312"/>
              </a:rPr>
              <a:t>“</a:t>
            </a:r>
            <a:r>
              <a:rPr lang="zh-CN" altLang="en-US" sz="2800" dirty="0">
                <a:latin typeface="楷体_GB2312"/>
                <a:ea typeface="楷体_GB2312"/>
              </a:rPr>
              <a:t>熔化（</a:t>
            </a:r>
            <a:r>
              <a:rPr lang="en-US" altLang="x-none" sz="2800" dirty="0">
                <a:latin typeface="楷体_GB2312"/>
                <a:ea typeface="楷体_GB2312"/>
              </a:rPr>
              <a:t>Ablate</a:t>
            </a:r>
            <a:r>
              <a:rPr lang="zh-CN" altLang="en-US" sz="2800" dirty="0">
                <a:latin typeface="楷体_GB2312"/>
                <a:ea typeface="楷体_GB2312"/>
              </a:rPr>
              <a:t>）</a:t>
            </a:r>
            <a:r>
              <a:rPr lang="zh-CN" altLang="en-US" sz="2800" dirty="0">
                <a:latin typeface="Arial" panose="020B0604020202020204" pitchFamily="34" charset="0"/>
                <a:ea typeface="楷体_GB2312"/>
              </a:rPr>
              <a:t>”</a:t>
            </a:r>
            <a:r>
              <a:rPr lang="zh-CN" altLang="en-US" sz="2800" dirty="0">
                <a:latin typeface="楷体_GB2312"/>
                <a:ea typeface="楷体_GB2312"/>
              </a:rPr>
              <a:t> 是一项越来越受到欢迎的技术，可以用来制备精细结构以形成</a:t>
            </a:r>
            <a:r>
              <a:rPr lang="zh-CN" altLang="en-US" sz="2800" dirty="0">
                <a:solidFill>
                  <a:srgbClr val="7030A0"/>
                </a:solidFill>
                <a:latin typeface="楷体_GB2312"/>
                <a:ea typeface="楷体_GB2312"/>
              </a:rPr>
              <a:t>微米或是纳米机器</a:t>
            </a:r>
            <a:r>
              <a:rPr lang="zh-CN" altLang="en-US" sz="2800" b="1" dirty="0">
                <a:latin typeface="楷体_GB2312"/>
                <a:ea typeface="楷体_GB2312"/>
              </a:rPr>
              <a:t>。</a:t>
            </a:r>
            <a:r>
              <a:rPr lang="zh-CN" altLang="en-US" sz="2800" b="1" dirty="0">
                <a:latin typeface="Tahoma" panose="020B0604030504040204" pitchFamily="2" charset="0"/>
                <a:ea typeface="宋体" panose="02010600030101010101" pitchFamily="2" charset="-122"/>
              </a:rPr>
              <a:t> </a:t>
            </a:r>
            <a:endParaRPr lang="zh-CN" altLang="en-US" sz="2800" b="1" dirty="0">
              <a:latin typeface="Tahoma" panose="020B0604030504040204" pitchFamily="2" charset="0"/>
              <a:ea typeface="宋体" panose="02010600030101010101" pitchFamily="2" charset="-122"/>
            </a:endParaRPr>
          </a:p>
        </p:txBody>
      </p:sp>
      <p:sp>
        <p:nvSpPr>
          <p:cNvPr id="43011" name="Rectangle 3"/>
          <p:cNvSpPr/>
          <p:nvPr/>
        </p:nvSpPr>
        <p:spPr>
          <a:xfrm>
            <a:off x="914400" y="533400"/>
            <a:ext cx="3200400" cy="1431925"/>
          </a:xfrm>
          <a:prstGeom prst="rect">
            <a:avLst/>
          </a:prstGeom>
          <a:noFill/>
          <a:ln w="9525">
            <a:noFill/>
          </a:ln>
        </p:spPr>
        <p:txBody>
          <a:bodyPr anchor="ctr"/>
          <a:p>
            <a:pPr lvl="0" eaLnBrk="1" fontAlgn="base" hangingPunct="1"/>
            <a:r>
              <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rPr>
              <a:t>激光雕刻</a:t>
            </a:r>
            <a:endPar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097" name="矩形 1"/>
          <p:cNvSpPr/>
          <p:nvPr/>
        </p:nvSpPr>
        <p:spPr>
          <a:xfrm>
            <a:off x="114300" y="1919288"/>
            <a:ext cx="8915400" cy="4313237"/>
          </a:xfrm>
          <a:prstGeom prst="rect">
            <a:avLst/>
          </a:prstGeom>
          <a:noFill/>
          <a:ln w="9525">
            <a:noFill/>
          </a:ln>
        </p:spPr>
        <p:txBody>
          <a:bodyPr anchor="b">
            <a:spAutoFit/>
          </a:bodyPr>
          <a:p>
            <a:pPr lvl="0" indent="0">
              <a:lnSpc>
                <a:spcPct val="130000"/>
              </a:lnSpc>
              <a:buClr>
                <a:srgbClr val="0000CC"/>
              </a:buClr>
            </a:pPr>
            <a:r>
              <a:rPr lang="zh-CN" altLang="en-US" sz="2800" b="1" dirty="0">
                <a:solidFill>
                  <a:srgbClr val="FF0000"/>
                </a:solidFill>
                <a:latin typeface="黑体" panose="02010609060101010101" pitchFamily="1" charset="-122"/>
                <a:ea typeface="Arial" panose="020B0604020202020204" pitchFamily="34" charset="0"/>
              </a:rPr>
              <a:t>    激光</a:t>
            </a:r>
            <a:r>
              <a:rPr lang="zh-CN" altLang="en-US" sz="2800" b="1" dirty="0">
                <a:latin typeface="黑体" panose="02010609060101010101" pitchFamily="1" charset="-122"/>
                <a:ea typeface="Arial" panose="020B0604020202020204" pitchFamily="34" charset="0"/>
              </a:rPr>
              <a:t>技术、</a:t>
            </a:r>
            <a:r>
              <a:rPr lang="zh-CN" altLang="en-US" sz="2800" b="1" dirty="0">
                <a:solidFill>
                  <a:srgbClr val="FF0000"/>
                </a:solidFill>
                <a:latin typeface="黑体" panose="02010609060101010101" pitchFamily="1" charset="-122"/>
                <a:ea typeface="Arial" panose="020B0604020202020204" pitchFamily="34" charset="0"/>
              </a:rPr>
              <a:t>计算机</a:t>
            </a:r>
            <a:r>
              <a:rPr lang="zh-CN" altLang="en-US" sz="2800" b="1" dirty="0">
                <a:latin typeface="黑体" panose="02010609060101010101" pitchFamily="1" charset="-122"/>
                <a:ea typeface="Arial" panose="020B0604020202020204" pitchFamily="34" charset="0"/>
              </a:rPr>
              <a:t>技术、</a:t>
            </a:r>
            <a:r>
              <a:rPr lang="zh-CN" altLang="en-US" sz="2800" b="1" dirty="0">
                <a:solidFill>
                  <a:srgbClr val="FF0000"/>
                </a:solidFill>
                <a:latin typeface="黑体" panose="02010609060101010101" pitchFamily="1" charset="-122"/>
                <a:ea typeface="Arial" panose="020B0604020202020204" pitchFamily="34" charset="0"/>
              </a:rPr>
              <a:t>原子能</a:t>
            </a:r>
            <a:r>
              <a:rPr lang="zh-CN" altLang="en-US" sz="2800" b="1" dirty="0">
                <a:latin typeface="黑体" panose="02010609060101010101" pitchFamily="1" charset="-122"/>
                <a:ea typeface="Arial" panose="020B0604020202020204" pitchFamily="34" charset="0"/>
              </a:rPr>
              <a:t>技术、</a:t>
            </a:r>
            <a:r>
              <a:rPr lang="zh-CN" altLang="en-US" sz="2800" b="1" dirty="0">
                <a:solidFill>
                  <a:srgbClr val="FF0000"/>
                </a:solidFill>
                <a:latin typeface="黑体" panose="02010609060101010101" pitchFamily="1" charset="-122"/>
                <a:ea typeface="Arial" panose="020B0604020202020204" pitchFamily="34" charset="0"/>
              </a:rPr>
              <a:t>半导体</a:t>
            </a:r>
            <a:r>
              <a:rPr lang="zh-CN" altLang="en-US" sz="2800" b="1" dirty="0">
                <a:latin typeface="黑体" panose="02010609060101010101" pitchFamily="1" charset="-122"/>
                <a:ea typeface="Arial" panose="020B0604020202020204" pitchFamily="34" charset="0"/>
              </a:rPr>
              <a:t>技术，并列为二十世纪最重要的四大发现。是人类探索自然和改造自然的强有力工具。</a:t>
            </a:r>
            <a:endParaRPr lang="zh-CN" altLang="en-US" sz="2800" b="1" dirty="0">
              <a:latin typeface="黑体" panose="02010609060101010101" pitchFamily="1" charset="-122"/>
              <a:ea typeface="Arial" panose="020B0604020202020204" pitchFamily="34" charset="0"/>
            </a:endParaRPr>
          </a:p>
          <a:p>
            <a:pPr lvl="0" indent="0">
              <a:lnSpc>
                <a:spcPct val="120000"/>
              </a:lnSpc>
            </a:pPr>
            <a:r>
              <a:rPr lang="en-US" altLang="x-none" sz="2800" b="1" dirty="0">
                <a:latin typeface="黑体" panose="02010609060101010101" pitchFamily="1" charset="-122"/>
                <a:ea typeface="Arial" panose="020B0604020202020204" pitchFamily="34" charset="0"/>
              </a:rPr>
              <a:t>    40</a:t>
            </a:r>
            <a:r>
              <a:rPr lang="zh-CN" altLang="en-US" sz="2800" b="1" dirty="0">
                <a:latin typeface="黑体" panose="02010609060101010101" pitchFamily="1" charset="-122"/>
                <a:ea typeface="Arial" panose="020B0604020202020204" pitchFamily="34" charset="0"/>
              </a:rPr>
              <a:t>多年来，激光技术与应用发展迅猛，已与多个学科相结合形成多个应用技术领域，比如光电技术，激光医疗与光子生物学，激光加工技术，激光检测与计量技术，激光全息技术，激光雷达，激光制导，激光可控聚变，激光武器等等。</a:t>
            </a:r>
            <a:endParaRPr lang="zh-CN" altLang="en-US" sz="2800" b="1" dirty="0">
              <a:latin typeface="黑体" panose="02010609060101010101" pitchFamily="1" charset="-122"/>
              <a:ea typeface="Arial" panose="020B0604020202020204" pitchFamily="34" charset="0"/>
            </a:endParaRPr>
          </a:p>
        </p:txBody>
      </p:sp>
      <p:sp>
        <p:nvSpPr>
          <p:cNvPr id="4098" name="矩形 2"/>
          <p:cNvSpPr/>
          <p:nvPr/>
        </p:nvSpPr>
        <p:spPr>
          <a:xfrm>
            <a:off x="2476500" y="762000"/>
            <a:ext cx="4114800" cy="769938"/>
          </a:xfrm>
          <a:prstGeom prst="rect">
            <a:avLst/>
          </a:prstGeom>
          <a:noFill/>
          <a:ln w="9525">
            <a:noFill/>
          </a:ln>
        </p:spPr>
        <p:txBody>
          <a:bodyPr anchor="t">
            <a:spAutoFit/>
          </a:bodyPr>
          <a:p>
            <a:pPr lvl="0" indent="0"/>
            <a:r>
              <a:rPr lang="zh-CN" altLang="en-US" sz="4400" dirty="0">
                <a:solidFill>
                  <a:srgbClr val="FF0000"/>
                </a:solidFill>
                <a:latin typeface="Tahoma" panose="020B0604030504040204" pitchFamily="2" charset="0"/>
                <a:ea typeface="华文行楷" panose="02010800040101010101" pitchFamily="2" charset="-122"/>
              </a:rPr>
              <a:t>激光技术概述</a:t>
            </a:r>
            <a:endParaRPr lang="zh-CN" altLang="en-US" sz="4400" dirty="0">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2769" name="Picture 2" descr="激光刻字"/>
          <p:cNvPicPr>
            <a:picLocks noChangeAspect="1"/>
          </p:cNvPicPr>
          <p:nvPr/>
        </p:nvPicPr>
        <p:blipFill>
          <a:blip r:embed="rId1"/>
          <a:stretch>
            <a:fillRect/>
          </a:stretch>
        </p:blipFill>
        <p:spPr>
          <a:xfrm>
            <a:off x="4800600" y="2667000"/>
            <a:ext cx="4038600" cy="3810000"/>
          </a:xfrm>
          <a:prstGeom prst="rect">
            <a:avLst/>
          </a:prstGeom>
          <a:noFill/>
          <a:ln w="9525">
            <a:noFill/>
          </a:ln>
        </p:spPr>
      </p:pic>
      <p:pic>
        <p:nvPicPr>
          <p:cNvPr id="32770" name="Picture 3" descr="石头雕刻"/>
          <p:cNvPicPr>
            <a:picLocks noChangeAspect="1"/>
          </p:cNvPicPr>
          <p:nvPr/>
        </p:nvPicPr>
        <p:blipFill>
          <a:blip r:embed="rId2"/>
          <a:stretch>
            <a:fillRect/>
          </a:stretch>
        </p:blipFill>
        <p:spPr>
          <a:xfrm>
            <a:off x="304800" y="762000"/>
            <a:ext cx="4495800" cy="3697288"/>
          </a:xfrm>
          <a:prstGeom prst="rect">
            <a:avLst/>
          </a:prstGeom>
          <a:noFill/>
          <a:ln w="9525">
            <a:noFill/>
          </a:ln>
        </p:spPr>
      </p:pic>
      <p:sp>
        <p:nvSpPr>
          <p:cNvPr id="22532" name="Rectangle 4"/>
          <p:cNvSpPr/>
          <p:nvPr/>
        </p:nvSpPr>
        <p:spPr>
          <a:xfrm>
            <a:off x="1143000" y="4648200"/>
            <a:ext cx="3200400" cy="1431925"/>
          </a:xfrm>
          <a:prstGeom prst="rect">
            <a:avLst/>
          </a:prstGeom>
          <a:noFill/>
          <a:ln w="9525">
            <a:noFill/>
          </a:ln>
        </p:spPr>
        <p:txBody>
          <a:bodyPr anchor="ctr"/>
          <a:p>
            <a:pPr lvl="0" eaLnBrk="1" fontAlgn="base" hangingPunct="1"/>
            <a:r>
              <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rPr>
              <a:t>激光雕刻</a:t>
            </a:r>
            <a:endPar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endParaRPr>
          </a:p>
        </p:txBody>
      </p:sp>
      <p:sp>
        <p:nvSpPr>
          <p:cNvPr id="22533" name="Rectangle 5"/>
          <p:cNvSpPr/>
          <p:nvPr/>
        </p:nvSpPr>
        <p:spPr>
          <a:xfrm>
            <a:off x="5943600" y="1447800"/>
            <a:ext cx="3200400" cy="1431925"/>
          </a:xfrm>
          <a:prstGeom prst="rect">
            <a:avLst/>
          </a:prstGeom>
          <a:noFill/>
          <a:ln w="9525">
            <a:noFill/>
          </a:ln>
        </p:spPr>
        <p:txBody>
          <a:bodyPr anchor="ctr"/>
          <a:p>
            <a:pPr lvl="0" eaLnBrk="1" fontAlgn="base" hangingPunct="1"/>
            <a:r>
              <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rPr>
              <a:t>激光刻字</a:t>
            </a:r>
            <a:endPar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endParaRP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3793" name="Picture 2" descr="激光打标 洁具"/>
          <p:cNvPicPr>
            <a:picLocks noChangeAspect="1"/>
          </p:cNvPicPr>
          <p:nvPr/>
        </p:nvPicPr>
        <p:blipFill>
          <a:blip r:embed="rId1"/>
          <a:stretch>
            <a:fillRect/>
          </a:stretch>
        </p:blipFill>
        <p:spPr>
          <a:xfrm>
            <a:off x="242888" y="4763"/>
            <a:ext cx="3581400" cy="3581400"/>
          </a:xfrm>
          <a:prstGeom prst="rect">
            <a:avLst/>
          </a:prstGeom>
          <a:noFill/>
          <a:ln w="9525">
            <a:noFill/>
          </a:ln>
        </p:spPr>
      </p:pic>
      <p:pic>
        <p:nvPicPr>
          <p:cNvPr id="33794" name="Picture 3" descr="轴承激光打标"/>
          <p:cNvPicPr>
            <a:picLocks noChangeAspect="1"/>
          </p:cNvPicPr>
          <p:nvPr/>
        </p:nvPicPr>
        <p:blipFill>
          <a:blip r:embed="rId2"/>
          <a:stretch>
            <a:fillRect/>
          </a:stretch>
        </p:blipFill>
        <p:spPr>
          <a:xfrm>
            <a:off x="4278313" y="220663"/>
            <a:ext cx="3810000" cy="3365500"/>
          </a:xfrm>
          <a:prstGeom prst="rect">
            <a:avLst/>
          </a:prstGeom>
          <a:noFill/>
          <a:ln w="9525">
            <a:noFill/>
          </a:ln>
        </p:spPr>
      </p:pic>
      <p:sp>
        <p:nvSpPr>
          <p:cNvPr id="23556" name="Rectangle 4"/>
          <p:cNvSpPr/>
          <p:nvPr/>
        </p:nvSpPr>
        <p:spPr>
          <a:xfrm>
            <a:off x="6018213" y="4092575"/>
            <a:ext cx="2971800" cy="1431925"/>
          </a:xfrm>
          <a:prstGeom prst="rect">
            <a:avLst/>
          </a:prstGeom>
          <a:noFill/>
          <a:ln w="9525">
            <a:noFill/>
          </a:ln>
        </p:spPr>
        <p:txBody>
          <a:bodyPr anchor="ctr"/>
          <a:p>
            <a:pPr lvl="0" eaLnBrk="1" fontAlgn="base" hangingPunct="1"/>
            <a:r>
              <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rPr>
              <a:t>激光打标</a:t>
            </a:r>
            <a:endParaRPr lang="zh-CN" altLang="en-US" sz="4400" b="1" strike="noStrike" noProof="1" dirty="0">
              <a:solidFill>
                <a:srgbClr val="FF0000"/>
              </a:solidFill>
              <a:effectLst>
                <a:outerShdw blurRad="38100" dist="38100" dir="2700000">
                  <a:srgbClr val="000000"/>
                </a:outerShdw>
              </a:effectLst>
              <a:latin typeface="Tahoma" panose="020B0604030504040204" pitchFamily="2" charset="0"/>
              <a:ea typeface="华文行楷" panose="02010800040101010101" pitchFamily="2" charset="-122"/>
              <a:cs typeface="+mn-ea"/>
            </a:endParaRPr>
          </a:p>
        </p:txBody>
      </p:sp>
      <p:pic>
        <p:nvPicPr>
          <p:cNvPr id="33796" name="Picture 4" descr="d9c39c2d-e227-4174-942e-449d3c10b9e0"/>
          <p:cNvPicPr>
            <a:picLocks noGrp="1" noChangeAspect="1"/>
          </p:cNvPicPr>
          <p:nvPr/>
        </p:nvPicPr>
        <p:blipFill>
          <a:blip r:embed="rId3"/>
          <a:srcRect l="28125"/>
          <a:stretch>
            <a:fillRect/>
          </a:stretch>
        </p:blipFill>
        <p:spPr>
          <a:xfrm>
            <a:off x="1692275" y="3586163"/>
            <a:ext cx="4191000" cy="3178175"/>
          </a:xfrm>
          <a:prstGeom prst="rect">
            <a:avLst/>
          </a:prstGeom>
          <a:noFill/>
          <a:ln w="9525">
            <a:noFill/>
          </a:ln>
        </p:spPr>
      </p:pic>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4817" name="Picture 2" descr="纳米牛1"/>
          <p:cNvPicPr>
            <a:picLocks noChangeAspect="1"/>
          </p:cNvPicPr>
          <p:nvPr/>
        </p:nvPicPr>
        <p:blipFill>
          <a:blip r:embed="rId1"/>
          <a:stretch>
            <a:fillRect/>
          </a:stretch>
        </p:blipFill>
        <p:spPr>
          <a:xfrm>
            <a:off x="4876800" y="838200"/>
            <a:ext cx="3810000" cy="2860675"/>
          </a:xfrm>
          <a:prstGeom prst="rect">
            <a:avLst/>
          </a:prstGeom>
          <a:noFill/>
          <a:ln w="9525">
            <a:noFill/>
          </a:ln>
        </p:spPr>
      </p:pic>
      <p:sp>
        <p:nvSpPr>
          <p:cNvPr id="34818" name="Rectangle 3"/>
          <p:cNvSpPr/>
          <p:nvPr/>
        </p:nvSpPr>
        <p:spPr>
          <a:xfrm>
            <a:off x="609600" y="3886200"/>
            <a:ext cx="8001000" cy="2630488"/>
          </a:xfrm>
          <a:prstGeom prst="rect">
            <a:avLst/>
          </a:prstGeom>
          <a:noFill/>
          <a:ln w="9525">
            <a:noFill/>
          </a:ln>
        </p:spPr>
        <p:txBody>
          <a:bodyPr anchor="ctr">
            <a:spAutoFit/>
          </a:bodyPr>
          <a:p>
            <a:pPr lvl="0" indent="0" algn="ctr"/>
            <a:r>
              <a:rPr lang="zh-CN" altLang="en-US" sz="3200" b="1" dirty="0">
                <a:solidFill>
                  <a:srgbClr val="FFFF66"/>
                </a:solidFill>
                <a:latin typeface="楷体_GB2312"/>
                <a:ea typeface="楷体_GB2312"/>
              </a:rPr>
              <a:t>　　　　　　　　　</a:t>
            </a:r>
            <a:r>
              <a:rPr lang="zh-CN" altLang="en-US" sz="3200" b="1" dirty="0">
                <a:solidFill>
                  <a:srgbClr val="FF0000"/>
                </a:solidFill>
                <a:latin typeface="楷体_GB2312"/>
                <a:ea typeface="楷体_GB2312"/>
              </a:rPr>
              <a:t>纳米牛</a:t>
            </a:r>
            <a:endParaRPr lang="zh-CN" altLang="en-US" sz="3200" b="1" dirty="0">
              <a:solidFill>
                <a:srgbClr val="FFFF66"/>
              </a:solidFill>
              <a:latin typeface="楷体_GB2312"/>
              <a:ea typeface="楷体_GB2312"/>
            </a:endParaRPr>
          </a:p>
          <a:p>
            <a:pPr lvl="0" indent="0">
              <a:lnSpc>
                <a:spcPct val="120000"/>
              </a:lnSpc>
            </a:pPr>
            <a:r>
              <a:rPr lang="zh-CN" altLang="en-US" sz="2800" b="1" dirty="0">
                <a:latin typeface="Times New Roman" panose="02020603050405020304" pitchFamily="2" charset="0"/>
                <a:ea typeface="楷体_GB2312"/>
              </a:rPr>
              <a:t>迄今为止世界上最小的牛。大小相当于红血球，它体长只有</a:t>
            </a:r>
            <a:r>
              <a:rPr lang="en-US" altLang="x-none" sz="2800" b="1" dirty="0">
                <a:latin typeface="Times New Roman" panose="02020603050405020304" pitchFamily="2" charset="0"/>
                <a:ea typeface="楷体_GB2312"/>
              </a:rPr>
              <a:t>10 </a:t>
            </a:r>
            <a:r>
              <a:rPr lang="zh-CN" altLang="en-US" sz="2800" b="1" dirty="0">
                <a:latin typeface="Times New Roman" panose="02020603050405020304" pitchFamily="2" charset="0"/>
                <a:ea typeface="楷体_GB2312"/>
              </a:rPr>
              <a:t>微米，高</a:t>
            </a:r>
            <a:r>
              <a:rPr lang="en-US" altLang="x-none" sz="2800" b="1" dirty="0">
                <a:latin typeface="Times New Roman" panose="02020603050405020304" pitchFamily="2" charset="0"/>
                <a:ea typeface="楷体_GB2312"/>
              </a:rPr>
              <a:t>7 </a:t>
            </a:r>
            <a:r>
              <a:rPr lang="zh-CN" altLang="en-US" sz="2800" b="1" dirty="0">
                <a:latin typeface="Times New Roman" panose="02020603050405020304" pitchFamily="2" charset="0"/>
                <a:ea typeface="楷体_GB2312"/>
              </a:rPr>
              <a:t>微米，精度为</a:t>
            </a:r>
            <a:r>
              <a:rPr lang="en-US" altLang="x-none" sz="2800" b="1" dirty="0">
                <a:latin typeface="Times New Roman" panose="02020603050405020304" pitchFamily="2" charset="0"/>
                <a:ea typeface="楷体_GB2312"/>
              </a:rPr>
              <a:t>120 </a:t>
            </a:r>
            <a:r>
              <a:rPr lang="zh-CN" altLang="en-US" sz="2800" b="1" dirty="0">
                <a:latin typeface="Times New Roman" panose="02020603050405020304" pitchFamily="2" charset="0"/>
                <a:ea typeface="楷体_GB2312"/>
              </a:rPr>
              <a:t>纳米</a:t>
            </a:r>
            <a:endParaRPr lang="zh-CN" altLang="en-US" sz="2800" b="1" dirty="0">
              <a:latin typeface="Times New Roman" panose="02020603050405020304" pitchFamily="2" charset="0"/>
              <a:ea typeface="楷体_GB2312"/>
            </a:endParaRPr>
          </a:p>
          <a:p>
            <a:pPr lvl="0" indent="0">
              <a:lnSpc>
                <a:spcPct val="120000"/>
              </a:lnSpc>
            </a:pPr>
            <a:r>
              <a:rPr lang="zh-CN" altLang="en-US" sz="2800" b="1" dirty="0">
                <a:solidFill>
                  <a:srgbClr val="00CC00"/>
                </a:solidFill>
                <a:latin typeface="宋体" panose="02010600030101010101" pitchFamily="2" charset="-122"/>
                <a:ea typeface="宋体" panose="02010600030101010101" pitchFamily="2" charset="-122"/>
              </a:rPr>
              <a:t>科学家希望，这只牛能拉着装有药物的车在血管中运动</a:t>
            </a:r>
            <a:endParaRPr lang="zh-CN" altLang="en-US" sz="2800" b="1" dirty="0">
              <a:solidFill>
                <a:srgbClr val="00CC00"/>
              </a:solidFill>
              <a:latin typeface="宋体" panose="02010600030101010101" pitchFamily="2" charset="-122"/>
              <a:ea typeface="宋体" panose="02010600030101010101" pitchFamily="2" charset="-122"/>
            </a:endParaRPr>
          </a:p>
        </p:txBody>
      </p:sp>
      <p:pic>
        <p:nvPicPr>
          <p:cNvPr id="34819" name="Picture 5" descr="CA4BYZ01"/>
          <p:cNvPicPr>
            <a:picLocks noChangeAspect="1"/>
          </p:cNvPicPr>
          <p:nvPr/>
        </p:nvPicPr>
        <p:blipFill>
          <a:blip r:embed="rId2"/>
          <a:stretch>
            <a:fillRect/>
          </a:stretch>
        </p:blipFill>
        <p:spPr>
          <a:xfrm>
            <a:off x="1371600" y="904875"/>
            <a:ext cx="2971800" cy="2743200"/>
          </a:xfrm>
          <a:prstGeom prst="rect">
            <a:avLst/>
          </a:prstGeom>
          <a:noFill/>
          <a:ln w="9525">
            <a:noFill/>
          </a:ln>
        </p:spPr>
      </p:pic>
      <p:sp>
        <p:nvSpPr>
          <p:cNvPr id="34820" name="Text Box 6"/>
          <p:cNvSpPr txBox="1"/>
          <p:nvPr/>
        </p:nvSpPr>
        <p:spPr>
          <a:xfrm>
            <a:off x="609600" y="1066800"/>
            <a:ext cx="733425" cy="2895600"/>
          </a:xfrm>
          <a:prstGeom prst="rect">
            <a:avLst/>
          </a:prstGeom>
          <a:noFill/>
          <a:ln w="9525">
            <a:noFill/>
          </a:ln>
        </p:spPr>
        <p:txBody>
          <a:bodyPr vert="eaVert" anchor="t">
            <a:spAutoFit/>
          </a:bodyPr>
          <a:p>
            <a:pPr lvl="0" indent="0">
              <a:spcBef>
                <a:spcPct val="50000"/>
              </a:spcBef>
            </a:pPr>
            <a:r>
              <a:rPr lang="zh-CN" altLang="en-US" sz="3600" b="1" dirty="0">
                <a:solidFill>
                  <a:srgbClr val="FF0000"/>
                </a:solidFill>
                <a:latin typeface="Tahoma" panose="020B0604030504040204" pitchFamily="2" charset="0"/>
                <a:ea typeface="楷体_GB2312"/>
              </a:rPr>
              <a:t>激光内雕刻</a:t>
            </a:r>
            <a:endParaRPr lang="zh-CN" altLang="en-US" sz="3600" b="1" dirty="0">
              <a:solidFill>
                <a:srgbClr val="FF0000"/>
              </a:solidFill>
              <a:latin typeface="Tahoma" panose="020B0604030504040204" pitchFamily="2" charset="0"/>
              <a:ea typeface="楷体_GB2312"/>
            </a:endParaRP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5841" name="标题 1"/>
          <p:cNvSpPr>
            <a:spLocks noGrp="1"/>
          </p:cNvSpPr>
          <p:nvPr>
            <p:ph type="title"/>
          </p:nvPr>
        </p:nvSpPr>
        <p:spPr/>
        <p:txBody>
          <a:bodyPr wrap="square" anchor="ctr"/>
          <a:p>
            <a:pPr lvl="0" indent="0" eaLnBrk="1" hangingPunct="1"/>
            <a:r>
              <a:rPr lang="zh-CN" altLang="en-US" b="1" dirty="0">
                <a:solidFill>
                  <a:srgbClr val="FF0000"/>
                </a:solidFill>
                <a:latin typeface="华文行楷" panose="02010800040101010101" pitchFamily="2" charset="-122"/>
                <a:ea typeface="华文行楷" panose="02010800040101010101" pitchFamily="2" charset="-122"/>
              </a:rPr>
              <a:t>激光在医学上的应用</a:t>
            </a:r>
            <a:endParaRPr lang="zh-CN" altLang="en-US" b="1" dirty="0">
              <a:solidFill>
                <a:srgbClr val="FF0000"/>
              </a:solidFill>
              <a:latin typeface="华文行楷" panose="02010800040101010101" pitchFamily="2" charset="-122"/>
              <a:ea typeface="华文行楷" panose="02010800040101010101" pitchFamily="2" charset="-122"/>
            </a:endParaRPr>
          </a:p>
        </p:txBody>
      </p:sp>
      <p:sp>
        <p:nvSpPr>
          <p:cNvPr id="35842" name="内容占位符 2"/>
          <p:cNvSpPr>
            <a:spLocks noGrp="1"/>
          </p:cNvSpPr>
          <p:nvPr>
            <p:ph idx="4294967295"/>
          </p:nvPr>
        </p:nvSpPr>
        <p:spPr>
          <a:xfrm>
            <a:off x="457200" y="5500688"/>
            <a:ext cx="8401050" cy="500062"/>
          </a:xfrm>
        </p:spPr>
        <p:txBody>
          <a:bodyPr wrap="square" anchor="t"/>
          <a:p>
            <a:pPr lvl="0" indent="-342900" eaLnBrk="1" hangingPunct="1">
              <a:buNone/>
            </a:pPr>
            <a:r>
              <a:rPr lang="zh-CN" altLang="en-US" sz="2000" b="1" dirty="0"/>
              <a:t>现在已经用于手术治疗、肌肉组织焊接、牙科治疗、光镇痛和光针灸等。</a:t>
            </a:r>
            <a:endParaRPr lang="zh-CN" altLang="en-US" sz="2000" dirty="0"/>
          </a:p>
        </p:txBody>
      </p:sp>
      <p:sp>
        <p:nvSpPr>
          <p:cNvPr id="35843" name="灯片编号占位符 3"/>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graphicFrame>
        <p:nvGraphicFramePr>
          <p:cNvPr id="31749" name="Object 2"/>
          <p:cNvGraphicFramePr>
            <a:graphicFrameLocks noChangeAspect="1"/>
          </p:cNvGraphicFramePr>
          <p:nvPr/>
        </p:nvGraphicFramePr>
        <p:xfrm>
          <a:off x="1357313" y="1357313"/>
          <a:ext cx="6324600" cy="4076700"/>
        </p:xfrm>
        <a:graphic>
          <a:graphicData uri="http://schemas.openxmlformats.org/presentationml/2006/ole">
            <mc:AlternateContent xmlns:mc="http://schemas.openxmlformats.org/markup-compatibility/2006">
              <mc:Choice xmlns:v="urn:schemas-microsoft-com:vml" Requires="v">
                <p:oleObj spid="_x0000_s3081" name="" r:id="rId1" imgW="5305425" imgH="3419475" progId="Paint.Picture">
                  <p:embed/>
                </p:oleObj>
              </mc:Choice>
              <mc:Fallback>
                <p:oleObj name="" r:id="rId1" imgW="5305425" imgH="3419475" progId="Paint.Picture">
                  <p:embed/>
                  <p:pic>
                    <p:nvPicPr>
                      <p:cNvPr id="0" name="图片 3080"/>
                      <p:cNvPicPr/>
                      <p:nvPr/>
                    </p:nvPicPr>
                    <p:blipFill>
                      <a:blip r:embed="rId2"/>
                      <a:stretch>
                        <a:fillRect/>
                      </a:stretch>
                    </p:blipFill>
                    <p:spPr>
                      <a:xfrm>
                        <a:off x="1357313" y="1357313"/>
                        <a:ext cx="6324600" cy="4076700"/>
                      </a:xfrm>
                      <a:prstGeom prst="rect">
                        <a:avLst/>
                      </a:prstGeom>
                      <a:noFill/>
                      <a:ln w="38100">
                        <a:noFill/>
                        <a:miter/>
                      </a:ln>
                    </p:spPr>
                  </p:pic>
                </p:oleObj>
              </mc:Fallback>
            </mc:AlternateContent>
          </a:graphicData>
        </a:graphic>
      </p:graphicFrame>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6865" name="内容占位符 2"/>
          <p:cNvSpPr>
            <a:spLocks noGrp="1"/>
          </p:cNvSpPr>
          <p:nvPr>
            <p:ph idx="4294967295"/>
          </p:nvPr>
        </p:nvSpPr>
        <p:spPr>
          <a:xfrm>
            <a:off x="2857500" y="5886450"/>
            <a:ext cx="3429000" cy="542925"/>
          </a:xfrm>
        </p:spPr>
        <p:txBody>
          <a:bodyPr wrap="square" anchor="t"/>
          <a:p>
            <a:pPr lvl="0" indent="-342900" eaLnBrk="1" hangingPunct="1">
              <a:lnSpc>
                <a:spcPct val="90000"/>
              </a:lnSpc>
              <a:buNone/>
            </a:pPr>
            <a:r>
              <a:rPr lang="zh-CN" altLang="en-US" dirty="0"/>
              <a:t>激光雷达测距仪</a:t>
            </a:r>
            <a:endParaRPr lang="zh-CN" altLang="en-US" dirty="0"/>
          </a:p>
        </p:txBody>
      </p:sp>
      <p:sp>
        <p:nvSpPr>
          <p:cNvPr id="36866" name="灯片编号占位符 3"/>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sp>
        <p:nvSpPr>
          <p:cNvPr id="36867" name="标题 1"/>
          <p:cNvSpPr txBox="1"/>
          <p:nvPr/>
        </p:nvSpPr>
        <p:spPr>
          <a:xfrm>
            <a:off x="609600" y="427038"/>
            <a:ext cx="8229600" cy="1143000"/>
          </a:xfrm>
          <a:prstGeom prst="rect">
            <a:avLst/>
          </a:prstGeom>
          <a:noFill/>
          <a:ln w="9525">
            <a:noFill/>
          </a:ln>
        </p:spPr>
        <p:txBody>
          <a:bodyPr anchor="ctr"/>
          <a:p>
            <a:pPr lvl="0" indent="0" algn="ctr"/>
            <a:r>
              <a:rPr lang="zh-CN" altLang="en-US" sz="4400" b="1" dirty="0">
                <a:solidFill>
                  <a:srgbClr val="FF0000"/>
                </a:solidFill>
                <a:latin typeface="华文行楷" panose="02010800040101010101" pitchFamily="2" charset="-122"/>
                <a:ea typeface="华文行楷" panose="02010800040101010101" pitchFamily="2" charset="-122"/>
              </a:rPr>
              <a:t>激光在军事上的应用</a:t>
            </a:r>
            <a:endParaRPr lang="zh-CN" altLang="en-US" sz="4400" b="1" dirty="0">
              <a:solidFill>
                <a:srgbClr val="FF0000"/>
              </a:solidFill>
              <a:latin typeface="华文行楷" panose="02010800040101010101" pitchFamily="2" charset="-122"/>
              <a:ea typeface="华文行楷" panose="02010800040101010101" pitchFamily="2" charset="-122"/>
            </a:endParaRPr>
          </a:p>
        </p:txBody>
      </p:sp>
      <p:pic>
        <p:nvPicPr>
          <p:cNvPr id="36868" name="图片 1" descr="20130330113301989"/>
          <p:cNvPicPr>
            <a:picLocks noChangeAspect="1"/>
          </p:cNvPicPr>
          <p:nvPr/>
        </p:nvPicPr>
        <p:blipFill>
          <a:blip r:embed="rId1"/>
          <a:stretch>
            <a:fillRect/>
          </a:stretch>
        </p:blipFill>
        <p:spPr>
          <a:xfrm>
            <a:off x="1630363" y="1649413"/>
            <a:ext cx="6188075" cy="3862387"/>
          </a:xfrm>
          <a:prstGeom prst="rect">
            <a:avLst/>
          </a:prstGeom>
          <a:noFill/>
          <a:ln w="9525">
            <a:noFill/>
          </a:ln>
        </p:spPr>
      </p:pic>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7889" name="Rectangle 2"/>
          <p:cNvSpPr>
            <a:spLocks noGrp="1"/>
          </p:cNvSpPr>
          <p:nvPr>
            <p:ph type="title"/>
          </p:nvPr>
        </p:nvSpPr>
        <p:spPr>
          <a:xfrm>
            <a:off x="685800" y="381000"/>
            <a:ext cx="7772400" cy="762000"/>
          </a:xfrm>
        </p:spPr>
        <p:txBody>
          <a:bodyPr wrap="square" anchor="ctr"/>
          <a:p>
            <a:pPr lvl="0" indent="0" eaLnBrk="1" hangingPunct="1"/>
            <a:r>
              <a:rPr lang="zh-CN" altLang="en-US" b="1" dirty="0">
                <a:solidFill>
                  <a:srgbClr val="FF0000"/>
                </a:solidFill>
                <a:latin typeface="华文行楷" panose="02010800040101010101" pitchFamily="2" charset="-122"/>
                <a:ea typeface="华文行楷" panose="02010800040101010101" pitchFamily="2" charset="-122"/>
              </a:rPr>
              <a:t>机载激光武器</a:t>
            </a:r>
            <a:endParaRPr lang="zh-CN" altLang="en-US" b="1" dirty="0">
              <a:solidFill>
                <a:srgbClr val="FF0000"/>
              </a:solidFill>
              <a:latin typeface="华文行楷" panose="02010800040101010101" pitchFamily="2" charset="-122"/>
              <a:ea typeface="华文行楷" panose="02010800040101010101" pitchFamily="2" charset="-122"/>
            </a:endParaRPr>
          </a:p>
        </p:txBody>
      </p:sp>
      <p:sp>
        <p:nvSpPr>
          <p:cNvPr id="37890" name="灯片编号占位符 3"/>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pic>
        <p:nvPicPr>
          <p:cNvPr id="37891" name="Picture 4" descr="Laser 武器"/>
          <p:cNvPicPr>
            <a:picLocks noChangeAspect="1"/>
          </p:cNvPicPr>
          <p:nvPr/>
        </p:nvPicPr>
        <p:blipFill>
          <a:blip r:embed="rId1"/>
          <a:stretch>
            <a:fillRect/>
          </a:stretch>
        </p:blipFill>
        <p:spPr>
          <a:xfrm>
            <a:off x="1143000" y="1071563"/>
            <a:ext cx="7324725" cy="4643437"/>
          </a:xfrm>
          <a:prstGeom prst="rect">
            <a:avLst/>
          </a:prstGeom>
          <a:noFill/>
          <a:ln w="9525">
            <a:noFill/>
          </a:ln>
        </p:spPr>
      </p:pic>
      <p:sp>
        <p:nvSpPr>
          <p:cNvPr id="37892" name="TextBox 6"/>
          <p:cNvSpPr txBox="1"/>
          <p:nvPr/>
        </p:nvSpPr>
        <p:spPr>
          <a:xfrm>
            <a:off x="1214438" y="5857875"/>
            <a:ext cx="6564312" cy="701675"/>
          </a:xfrm>
          <a:prstGeom prst="rect">
            <a:avLst/>
          </a:prstGeom>
          <a:noFill/>
          <a:ln w="9525">
            <a:noFill/>
          </a:ln>
        </p:spPr>
        <p:txBody>
          <a:bodyPr wrap="none" anchor="t">
            <a:spAutoFit/>
          </a:bodyPr>
          <a:p>
            <a:pPr lvl="0" indent="0"/>
            <a:r>
              <a:rPr lang="zh-CN" altLang="en-US" sz="2000" b="1" dirty="0">
                <a:latin typeface="Arial" panose="020B0604020202020204" pitchFamily="34" charset="0"/>
                <a:ea typeface="宋体" panose="02010600030101010101" pitchFamily="2" charset="-122"/>
              </a:rPr>
              <a:t>美国政府将激光武器用于其国家导弹防御系统中，用来摧</a:t>
            </a:r>
            <a:endParaRPr lang="en-US" altLang="x-none" sz="2000" b="1" dirty="0">
              <a:latin typeface="Arial" panose="020B0604020202020204" pitchFamily="34" charset="0"/>
              <a:ea typeface="宋体" panose="02010600030101010101" pitchFamily="2" charset="-122"/>
            </a:endParaRPr>
          </a:p>
          <a:p>
            <a:pPr lvl="0" indent="0"/>
            <a:r>
              <a:rPr lang="zh-CN" altLang="en-US" sz="2000" b="1" dirty="0">
                <a:latin typeface="Arial" panose="020B0604020202020204" pitchFamily="34" charset="0"/>
                <a:ea typeface="宋体" panose="02010600030101010101" pitchFamily="2" charset="-122"/>
              </a:rPr>
              <a:t>毁助推阶段的敌方导弹。</a:t>
            </a:r>
            <a:endParaRPr lang="zh-CN" altLang="en-US" sz="2000" b="1" dirty="0">
              <a:latin typeface="Arial" panose="020B0604020202020204" pitchFamily="34" charset="0"/>
              <a:ea typeface="宋体" panose="02010600030101010101" pitchFamily="2" charset="-122"/>
            </a:endParaRPr>
          </a:p>
        </p:txBody>
      </p:sp>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8913" name="灯片编号占位符 1"/>
          <p:cNvSpPr txBox="1">
            <a:spLocks noGrp="1"/>
          </p:cNvSpPr>
          <p:nvPr/>
        </p:nvSpPr>
        <p:spPr>
          <a:xfrm>
            <a:off x="6553200" y="6356350"/>
            <a:ext cx="2133600" cy="365125"/>
          </a:xfrm>
          <a:prstGeom prst="rect">
            <a:avLst/>
          </a:prstGeom>
          <a:noFill/>
          <a:ln w="9525">
            <a:noFill/>
          </a:ln>
        </p:spPr>
        <p:txBody>
          <a:bodyPr anchor="ctr"/>
          <a:p>
            <a:pPr lvl="0" indent="0" algn="r"/>
            <a:fld id="{9A0DB2DC-4C9A-4742-B13C-FB6460FD3503}" type="slidenum">
              <a:rPr lang="en-US" altLang="x-none" sz="1200" dirty="0">
                <a:solidFill>
                  <a:srgbClr val="898989"/>
                </a:solidFill>
                <a:latin typeface="Tahoma" panose="020B0604030504040204" pitchFamily="2" charset="0"/>
                <a:ea typeface="宋体" panose="02010600030101010101" pitchFamily="2" charset="-122"/>
              </a:rPr>
            </a:fld>
            <a:endParaRPr lang="en-US" altLang="x-none" sz="1200" dirty="0">
              <a:solidFill>
                <a:srgbClr val="898989"/>
              </a:solidFill>
              <a:latin typeface="Tahoma" panose="020B0604030504040204" pitchFamily="2" charset="0"/>
              <a:ea typeface="宋体" panose="02010600030101010101" pitchFamily="2" charset="-122"/>
            </a:endParaRPr>
          </a:p>
        </p:txBody>
      </p:sp>
      <p:pic>
        <p:nvPicPr>
          <p:cNvPr id="38914" name="Picture 5" descr="040"/>
          <p:cNvPicPr>
            <a:picLocks noChangeAspect="1"/>
          </p:cNvPicPr>
          <p:nvPr/>
        </p:nvPicPr>
        <p:blipFill>
          <a:blip r:embed="rId1"/>
          <a:stretch>
            <a:fillRect/>
          </a:stretch>
        </p:blipFill>
        <p:spPr>
          <a:xfrm>
            <a:off x="179388" y="1268413"/>
            <a:ext cx="4718050" cy="4754562"/>
          </a:xfrm>
          <a:prstGeom prst="rect">
            <a:avLst/>
          </a:prstGeom>
          <a:noFill/>
          <a:ln w="9525">
            <a:noFill/>
          </a:ln>
        </p:spPr>
      </p:pic>
      <p:pic>
        <p:nvPicPr>
          <p:cNvPr id="38915" name="Picture 7" descr="045"/>
          <p:cNvPicPr>
            <a:picLocks noChangeAspect="1"/>
          </p:cNvPicPr>
          <p:nvPr/>
        </p:nvPicPr>
        <p:blipFill>
          <a:blip r:embed="rId2"/>
          <a:stretch>
            <a:fillRect/>
          </a:stretch>
        </p:blipFill>
        <p:spPr>
          <a:xfrm>
            <a:off x="5076825" y="1125538"/>
            <a:ext cx="3749675" cy="5399087"/>
          </a:xfrm>
          <a:prstGeom prst="rect">
            <a:avLst/>
          </a:prstGeom>
          <a:noFill/>
          <a:ln w="9525">
            <a:noFill/>
          </a:ln>
        </p:spPr>
      </p:pic>
      <p:sp>
        <p:nvSpPr>
          <p:cNvPr id="38916" name="TextBox 4"/>
          <p:cNvSpPr txBox="1"/>
          <p:nvPr/>
        </p:nvSpPr>
        <p:spPr>
          <a:xfrm>
            <a:off x="3071813" y="214313"/>
            <a:ext cx="3006725" cy="769937"/>
          </a:xfrm>
          <a:prstGeom prst="rect">
            <a:avLst/>
          </a:prstGeom>
          <a:noFill/>
          <a:ln w="9525">
            <a:noFill/>
          </a:ln>
        </p:spPr>
        <p:txBody>
          <a:bodyPr wrap="none" anchor="t">
            <a:spAutoFit/>
          </a:bodyPr>
          <a:p>
            <a:pPr lvl="0" indent="0"/>
            <a:r>
              <a:rPr lang="zh-CN" altLang="en-US" sz="4400" dirty="0">
                <a:solidFill>
                  <a:srgbClr val="FF0000"/>
                </a:solidFill>
                <a:latin typeface="华文行楷" panose="02010800040101010101" pitchFamily="2" charset="-122"/>
                <a:ea typeface="华文行楷" panose="02010800040101010101" pitchFamily="2" charset="-122"/>
              </a:rPr>
              <a:t>激光核聚变</a:t>
            </a:r>
            <a:endParaRPr lang="zh-CN" altLang="en-US" sz="4400"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9937" name="Rectangle 8"/>
          <p:cNvSpPr>
            <a:spLocks noGrp="1"/>
          </p:cNvSpPr>
          <p:nvPr>
            <p:ph type="title"/>
          </p:nvPr>
        </p:nvSpPr>
        <p:spPr>
          <a:xfrm>
            <a:off x="835025" y="228600"/>
            <a:ext cx="7242175" cy="1143000"/>
          </a:xfrm>
        </p:spPr>
        <p:txBody>
          <a:bodyPr wrap="square" anchor="ctr"/>
          <a:p>
            <a:pPr lvl="0" indent="0" eaLnBrk="1" hangingPunct="1"/>
            <a:r>
              <a:rPr lang="zh-CN" altLang="en-US">
                <a:solidFill>
                  <a:srgbClr val="FF0000"/>
                </a:solidFill>
                <a:ea typeface="华文行楷" panose="02010800040101010101" pitchFamily="2" charset="-122"/>
              </a:rPr>
              <a:t>现代激光技术的发展前沿</a:t>
            </a:r>
            <a:endParaRPr lang="zh-CN" altLang="en-US">
              <a:solidFill>
                <a:srgbClr val="FF0000"/>
              </a:solidFill>
              <a:ea typeface="华文行楷" panose="02010800040101010101" pitchFamily="2" charset="-122"/>
            </a:endParaRPr>
          </a:p>
        </p:txBody>
      </p:sp>
      <p:sp>
        <p:nvSpPr>
          <p:cNvPr id="39938" name="Rectangle 3"/>
          <p:cNvSpPr>
            <a:spLocks noGrp="1"/>
          </p:cNvSpPr>
          <p:nvPr>
            <p:ph idx="4294967295"/>
          </p:nvPr>
        </p:nvSpPr>
        <p:spPr>
          <a:xfrm>
            <a:off x="609600" y="1981200"/>
            <a:ext cx="8229600" cy="4572000"/>
          </a:xfrm>
        </p:spPr>
        <p:txBody>
          <a:bodyPr wrap="square" anchor="t"/>
          <a:p>
            <a:pPr lvl="0" indent="-342900" eaLnBrk="1" hangingPunct="1">
              <a:lnSpc>
                <a:spcPct val="110000"/>
              </a:lnSpc>
            </a:pPr>
            <a:r>
              <a:rPr lang="zh-CN" altLang="en-US" sz="2600" dirty="0">
                <a:latin typeface="楷体_GB2312"/>
                <a:ea typeface="楷体_GB2312"/>
              </a:rPr>
              <a:t>实现大规模轻核聚变反应的一个重要条件，是要求有</a:t>
            </a:r>
            <a:r>
              <a:rPr lang="zh-CN" altLang="en-US" sz="2600" dirty="0">
                <a:solidFill>
                  <a:srgbClr val="7030A0"/>
                </a:solidFill>
                <a:latin typeface="楷体_GB2312"/>
                <a:ea typeface="楷体_GB2312"/>
              </a:rPr>
              <a:t>足够高的温度</a:t>
            </a:r>
            <a:r>
              <a:rPr lang="zh-CN" altLang="en-US" sz="2600" dirty="0">
                <a:latin typeface="楷体_GB2312"/>
                <a:ea typeface="楷体_GB2312"/>
              </a:rPr>
              <a:t>。</a:t>
            </a:r>
            <a:endParaRPr lang="zh-CN" altLang="en-US" sz="2600" dirty="0">
              <a:latin typeface="楷体_GB2312"/>
              <a:ea typeface="楷体_GB2312"/>
            </a:endParaRPr>
          </a:p>
          <a:p>
            <a:pPr lvl="0" indent="-342900" eaLnBrk="1" hangingPunct="1">
              <a:lnSpc>
                <a:spcPct val="110000"/>
              </a:lnSpc>
            </a:pPr>
            <a:r>
              <a:rPr lang="zh-CN" altLang="en-US" sz="2600" dirty="0">
                <a:latin typeface="楷体_GB2312"/>
                <a:ea typeface="楷体_GB2312"/>
              </a:rPr>
              <a:t>要利用核聚变解决能源问题，就要设法持续地、缓慢地实现轻核的聚变反应，这就是受控热核反应的设想，实现热核爆炸</a:t>
            </a:r>
            <a:r>
              <a:rPr lang="zh-CN" altLang="en-US" sz="2600" dirty="0">
                <a:latin typeface="Arial" panose="020B0604020202020204" pitchFamily="34" charset="0"/>
                <a:ea typeface="楷体_GB2312"/>
              </a:rPr>
              <a:t>“</a:t>
            </a:r>
            <a:r>
              <a:rPr lang="zh-CN" altLang="en-US" sz="2600" dirty="0">
                <a:latin typeface="楷体_GB2312"/>
                <a:ea typeface="楷体_GB2312"/>
              </a:rPr>
              <a:t>爆炸</a:t>
            </a:r>
            <a:r>
              <a:rPr lang="zh-CN" altLang="en-US" sz="2600" dirty="0">
                <a:latin typeface="Arial" panose="020B0604020202020204" pitchFamily="34" charset="0"/>
                <a:ea typeface="楷体_GB2312"/>
              </a:rPr>
              <a:t>”</a:t>
            </a:r>
            <a:r>
              <a:rPr lang="zh-CN" altLang="en-US" sz="2600" dirty="0">
                <a:latin typeface="楷体_GB2312"/>
                <a:ea typeface="楷体_GB2312"/>
              </a:rPr>
              <a:t>而释放能量，可能的加热方式有多种，其中一种就是</a:t>
            </a:r>
            <a:r>
              <a:rPr lang="zh-CN" altLang="en-US" sz="2600" dirty="0">
                <a:solidFill>
                  <a:srgbClr val="7030A0"/>
                </a:solidFill>
                <a:latin typeface="楷体_GB2312"/>
                <a:ea typeface="楷体_GB2312"/>
              </a:rPr>
              <a:t>激光核聚变</a:t>
            </a:r>
            <a:r>
              <a:rPr lang="zh-CN" altLang="en-US" sz="2600" dirty="0">
                <a:latin typeface="楷体_GB2312"/>
                <a:ea typeface="楷体_GB2312"/>
              </a:rPr>
              <a:t>，即将高功率的激光束聚焦后照射在由氘、氚或氘</a:t>
            </a:r>
            <a:r>
              <a:rPr lang="en-US" altLang="x-none" sz="2600" dirty="0">
                <a:latin typeface="楷体_GB2312"/>
                <a:ea typeface="楷体_GB2312"/>
              </a:rPr>
              <a:t>-</a:t>
            </a:r>
            <a:r>
              <a:rPr lang="zh-CN" altLang="en-US" sz="2600" dirty="0">
                <a:latin typeface="楷体_GB2312"/>
                <a:ea typeface="楷体_GB2312"/>
              </a:rPr>
              <a:t>氚制成的靶丸上产生高温高压，使氘、氚核发生聚合，同时释放出巨大的能量。</a:t>
            </a:r>
            <a:endParaRPr lang="zh-CN" altLang="en-US" sz="2600" dirty="0">
              <a:latin typeface="楷体_GB2312"/>
              <a:ea typeface="楷体_GB2312"/>
            </a:endParaRPr>
          </a:p>
        </p:txBody>
      </p:sp>
      <p:sp>
        <p:nvSpPr>
          <p:cNvPr id="54276" name="Rectangle 5"/>
          <p:cNvSpPr/>
          <p:nvPr/>
        </p:nvSpPr>
        <p:spPr>
          <a:xfrm>
            <a:off x="1066800" y="1371600"/>
            <a:ext cx="7543800" cy="457200"/>
          </a:xfrm>
          <a:prstGeom prst="rect">
            <a:avLst/>
          </a:prstGeom>
          <a:noFill/>
          <a:ln w="9525">
            <a:noFill/>
          </a:ln>
        </p:spPr>
        <p:txBody>
          <a:bodyPr/>
          <a:p>
            <a:pPr marL="342900" lvl="0" indent="-342900" eaLnBrk="1" fontAlgn="base" hangingPunct="1">
              <a:lnSpc>
                <a:spcPct val="80000"/>
              </a:lnSpc>
              <a:spcBef>
                <a:spcPct val="20000"/>
              </a:spcBef>
              <a:buClr>
                <a:schemeClr val="hlink"/>
              </a:buClr>
              <a:buSzPct val="70000"/>
              <a:buFont typeface="Wingdings" panose="05000000000000000000" pitchFamily="2" charset="2"/>
              <a:buNone/>
            </a:pPr>
            <a:r>
              <a:rPr lang="zh-CN" altLang="en-US" sz="3200" b="1" strike="noStrike" noProof="1" dirty="0">
                <a:solidFill>
                  <a:srgbClr val="2126FB"/>
                </a:solidFill>
                <a:effectLst>
                  <a:outerShdw blurRad="38100" dist="38100" dir="2700000">
                    <a:srgbClr val="000000"/>
                  </a:outerShdw>
                </a:effectLst>
                <a:latin typeface="Tahoma" panose="020B0604030504040204" pitchFamily="2" charset="0"/>
                <a:ea typeface="宋体" panose="02010600030101010101" pitchFamily="2" charset="-122"/>
                <a:cs typeface="+mn-ea"/>
              </a:rPr>
              <a:t>一、激光核聚变的研究</a:t>
            </a:r>
            <a:endParaRPr lang="zh-CN" altLang="en-US" sz="3200" b="1" strike="noStrike" noProof="1" dirty="0">
              <a:solidFill>
                <a:srgbClr val="2126FB"/>
              </a:solidFill>
              <a:effectLst>
                <a:outerShdw blurRad="38100" dist="38100" dir="2700000">
                  <a:srgbClr val="000000"/>
                </a:outerShdw>
              </a:effectLst>
              <a:latin typeface="Tahoma" panose="020B0604030504040204" pitchFamily="2" charset="0"/>
              <a:ea typeface="宋体" panose="02010600030101010101" pitchFamily="2" charset="-122"/>
              <a:cs typeface="+mn-ea"/>
            </a:endParaRPr>
          </a:p>
        </p:txBody>
      </p:sp>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0961" name="Rectangle 3"/>
          <p:cNvSpPr>
            <a:spLocks noGrp="1"/>
          </p:cNvSpPr>
          <p:nvPr>
            <p:ph type="title"/>
          </p:nvPr>
        </p:nvSpPr>
        <p:spPr>
          <a:xfrm>
            <a:off x="835025" y="228600"/>
            <a:ext cx="7242175" cy="1143000"/>
          </a:xfrm>
        </p:spPr>
        <p:txBody>
          <a:bodyPr wrap="square" anchor="ctr"/>
          <a:p>
            <a:pPr lvl="0" indent="0" eaLnBrk="1" hangingPunct="1"/>
            <a:r>
              <a:rPr lang="zh-CN" altLang="en-US">
                <a:solidFill>
                  <a:srgbClr val="FF0000"/>
                </a:solidFill>
                <a:ea typeface="华文行楷" panose="02010800040101010101" pitchFamily="2" charset="-122"/>
              </a:rPr>
              <a:t>现代激光技术的发展前沿</a:t>
            </a:r>
            <a:endParaRPr lang="zh-CN" altLang="en-US">
              <a:solidFill>
                <a:srgbClr val="FF0000"/>
              </a:solidFill>
              <a:ea typeface="华文行楷" panose="02010800040101010101" pitchFamily="2" charset="-122"/>
            </a:endParaRPr>
          </a:p>
        </p:txBody>
      </p:sp>
      <p:sp>
        <p:nvSpPr>
          <p:cNvPr id="40962" name="Rectangle 2"/>
          <p:cNvSpPr>
            <a:spLocks noGrp="1"/>
          </p:cNvSpPr>
          <p:nvPr>
            <p:ph idx="4294967295"/>
          </p:nvPr>
        </p:nvSpPr>
        <p:spPr>
          <a:xfrm>
            <a:off x="1066800" y="1447800"/>
            <a:ext cx="7543800" cy="457200"/>
          </a:xfrm>
        </p:spPr>
        <p:txBody>
          <a:bodyPr wrap="square" anchor="t"/>
          <a:p>
            <a:pPr lvl="0" indent="-342900" eaLnBrk="1" hangingPunct="1">
              <a:lnSpc>
                <a:spcPct val="70000"/>
              </a:lnSpc>
              <a:buFont typeface="Wingdings" panose="05000000000000000000" pitchFamily="2" charset="2"/>
              <a:buNone/>
            </a:pPr>
            <a:r>
              <a:rPr lang="zh-CN" altLang="en-US" b="1">
                <a:solidFill>
                  <a:srgbClr val="2126FB"/>
                </a:solidFill>
              </a:rPr>
              <a:t>二、激光化学技术的发展</a:t>
            </a:r>
            <a:endParaRPr lang="zh-CN" altLang="en-US" b="1">
              <a:solidFill>
                <a:srgbClr val="2126FB"/>
              </a:solidFill>
            </a:endParaRPr>
          </a:p>
        </p:txBody>
      </p:sp>
      <p:sp>
        <p:nvSpPr>
          <p:cNvPr id="40963" name="Text Box 4"/>
          <p:cNvSpPr txBox="1"/>
          <p:nvPr/>
        </p:nvSpPr>
        <p:spPr>
          <a:xfrm>
            <a:off x="838200" y="2362200"/>
            <a:ext cx="8001000" cy="3654425"/>
          </a:xfrm>
          <a:prstGeom prst="rect">
            <a:avLst/>
          </a:prstGeom>
          <a:noFill/>
          <a:ln w="9525">
            <a:noFill/>
          </a:ln>
        </p:spPr>
        <p:txBody>
          <a:bodyPr anchor="t">
            <a:spAutoFit/>
          </a:bodyPr>
          <a:p>
            <a:pPr lvl="0" indent="0">
              <a:lnSpc>
                <a:spcPct val="120000"/>
              </a:lnSpc>
              <a:spcBef>
                <a:spcPct val="60000"/>
              </a:spcBef>
            </a:pPr>
            <a:r>
              <a:rPr lang="zh-CN" altLang="en-US" sz="2600" dirty="0">
                <a:latin typeface="Tahoma" panose="020B0604030504040204" pitchFamily="2" charset="0"/>
                <a:ea typeface="宋体" panose="02010600030101010101" pitchFamily="2" charset="-122"/>
              </a:rPr>
              <a:t>      激光化学技术是用激光来指挥化学反应。因为激光携带高度集中而均匀的能量，可精确地打在分子的键上，比如用不同波长的紫外激光，打在硫化氢等分子上，改变两激光束的相位差，则控制了该分子的断裂过程，也可利用改变激光脉冲波形的方法，十分精确和有效的把能量打在分子上，触发某种预期的反应。</a:t>
            </a:r>
            <a:endParaRPr lang="zh-CN" altLang="en-US" sz="2600" dirty="0">
              <a:latin typeface="Tahoma" panose="020B0604030504040204" pitchFamily="2" charset="0"/>
              <a:ea typeface="宋体" panose="02010600030101010101" pitchFamily="2" charset="-122"/>
            </a:endParaRPr>
          </a:p>
          <a:p>
            <a:pPr lvl="0" indent="0">
              <a:lnSpc>
                <a:spcPct val="120000"/>
              </a:lnSpc>
              <a:spcBef>
                <a:spcPct val="60000"/>
              </a:spcBef>
            </a:pPr>
            <a:r>
              <a:rPr lang="zh-CN" altLang="en-US" sz="2600" dirty="0">
                <a:latin typeface="Tahoma" panose="020B0604030504040204" pitchFamily="2" charset="0"/>
                <a:ea typeface="宋体" panose="02010600030101010101" pitchFamily="2" charset="-122"/>
              </a:rPr>
              <a:t>      激光化学虽然尚处于起步阶段，但前景十分光明。</a:t>
            </a:r>
            <a:endParaRPr lang="zh-CN" altLang="en-US" sz="2600" dirty="0">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1985" name="Rectangle 3"/>
          <p:cNvSpPr>
            <a:spLocks noGrp="1"/>
          </p:cNvSpPr>
          <p:nvPr>
            <p:ph type="title"/>
          </p:nvPr>
        </p:nvSpPr>
        <p:spPr>
          <a:xfrm>
            <a:off x="835025" y="228600"/>
            <a:ext cx="7242175" cy="1143000"/>
          </a:xfrm>
        </p:spPr>
        <p:txBody>
          <a:bodyPr wrap="square" anchor="ctr"/>
          <a:p>
            <a:pPr lvl="0" indent="0" eaLnBrk="1" hangingPunct="1"/>
            <a:r>
              <a:rPr lang="zh-CN" altLang="en-US">
                <a:solidFill>
                  <a:srgbClr val="FF0000"/>
                </a:solidFill>
                <a:ea typeface="华文行楷" panose="02010800040101010101" pitchFamily="2" charset="-122"/>
              </a:rPr>
              <a:t>现代激光技术的发展前沿</a:t>
            </a:r>
            <a:endParaRPr lang="zh-CN" altLang="en-US">
              <a:solidFill>
                <a:srgbClr val="FF0000"/>
              </a:solidFill>
              <a:ea typeface="华文行楷" panose="02010800040101010101" pitchFamily="2" charset="-122"/>
            </a:endParaRPr>
          </a:p>
        </p:txBody>
      </p:sp>
      <p:sp>
        <p:nvSpPr>
          <p:cNvPr id="41986" name="Rectangle 2"/>
          <p:cNvSpPr>
            <a:spLocks noGrp="1"/>
          </p:cNvSpPr>
          <p:nvPr>
            <p:ph idx="4294967295"/>
          </p:nvPr>
        </p:nvSpPr>
        <p:spPr>
          <a:xfrm>
            <a:off x="1066800" y="1447800"/>
            <a:ext cx="7543800" cy="457200"/>
          </a:xfrm>
        </p:spPr>
        <p:txBody>
          <a:bodyPr wrap="square" anchor="t"/>
          <a:p>
            <a:pPr lvl="0" indent="-342900" eaLnBrk="1" hangingPunct="1">
              <a:lnSpc>
                <a:spcPct val="70000"/>
              </a:lnSpc>
              <a:buFont typeface="Wingdings" panose="05000000000000000000" pitchFamily="2" charset="2"/>
              <a:buNone/>
            </a:pPr>
            <a:r>
              <a:rPr lang="zh-CN" altLang="en-US" b="1">
                <a:solidFill>
                  <a:srgbClr val="2126FB"/>
                </a:solidFill>
              </a:rPr>
              <a:t>三、激光医疗技术的发展</a:t>
            </a:r>
            <a:endParaRPr lang="zh-CN" altLang="en-US" b="1">
              <a:solidFill>
                <a:srgbClr val="2126FB"/>
              </a:solidFill>
            </a:endParaRPr>
          </a:p>
        </p:txBody>
      </p:sp>
      <p:sp>
        <p:nvSpPr>
          <p:cNvPr id="41987" name="Text Box 4"/>
          <p:cNvSpPr txBox="1"/>
          <p:nvPr/>
        </p:nvSpPr>
        <p:spPr>
          <a:xfrm>
            <a:off x="838200" y="2133600"/>
            <a:ext cx="8001000" cy="3703638"/>
          </a:xfrm>
          <a:prstGeom prst="rect">
            <a:avLst/>
          </a:prstGeom>
          <a:noFill/>
          <a:ln w="9525">
            <a:noFill/>
          </a:ln>
        </p:spPr>
        <p:txBody>
          <a:bodyPr anchor="t">
            <a:spAutoFit/>
          </a:bodyPr>
          <a:p>
            <a:pPr lvl="0" indent="0">
              <a:lnSpc>
                <a:spcPct val="110000"/>
              </a:lnSpc>
              <a:spcBef>
                <a:spcPct val="50000"/>
              </a:spcBef>
            </a:pPr>
            <a:r>
              <a:rPr lang="zh-CN" altLang="en-US" sz="2600" b="1" dirty="0">
                <a:solidFill>
                  <a:schemeClr val="folHlink"/>
                </a:solidFill>
                <a:latin typeface="Tahoma" panose="020B0604030504040204" pitchFamily="2" charset="0"/>
                <a:ea typeface="宋体" panose="02010600030101010101" pitchFamily="2" charset="-122"/>
              </a:rPr>
              <a:t>激光医疗近期的研究重点包括：</a:t>
            </a:r>
            <a:endParaRPr lang="zh-CN" altLang="en-US" sz="2600" b="1" dirty="0">
              <a:solidFill>
                <a:schemeClr val="folHlink"/>
              </a:solidFill>
              <a:latin typeface="Tahoma" panose="020B0604030504040204" pitchFamily="2" charset="0"/>
              <a:ea typeface="宋体" panose="02010600030101010101" pitchFamily="2" charset="-122"/>
            </a:endParaRPr>
          </a:p>
          <a:p>
            <a:pPr lvl="0" indent="0">
              <a:lnSpc>
                <a:spcPct val="110000"/>
              </a:lnSpc>
              <a:spcBef>
                <a:spcPct val="50000"/>
              </a:spcBef>
            </a:pPr>
            <a:r>
              <a:rPr lang="en-US" altLang="x-none" sz="2600" dirty="0">
                <a:latin typeface="Tahoma" panose="020B0604030504040204" pitchFamily="2" charset="0"/>
                <a:ea typeface="宋体" panose="02010600030101010101" pitchFamily="2" charset="-122"/>
              </a:rPr>
              <a:t>1</a:t>
            </a:r>
            <a:r>
              <a:rPr lang="zh-CN" altLang="en-US" sz="2600" dirty="0">
                <a:latin typeface="Tahoma" panose="020B0604030504040204" pitchFamily="2" charset="0"/>
                <a:ea typeface="宋体" panose="02010600030101010101" pitchFamily="2" charset="-122"/>
              </a:rPr>
              <a:t>、研究激光与生物组织之间的作用关系；</a:t>
            </a:r>
            <a:endParaRPr lang="zh-CN" altLang="en-US" sz="2600" dirty="0">
              <a:latin typeface="Tahoma" panose="020B0604030504040204" pitchFamily="2" charset="0"/>
              <a:ea typeface="宋体" panose="02010600030101010101" pitchFamily="2" charset="-122"/>
            </a:endParaRPr>
          </a:p>
          <a:p>
            <a:pPr lvl="0" indent="0">
              <a:lnSpc>
                <a:spcPct val="110000"/>
              </a:lnSpc>
              <a:spcBef>
                <a:spcPct val="50000"/>
              </a:spcBef>
            </a:pPr>
            <a:r>
              <a:rPr lang="en-US" altLang="x-none" sz="2600" dirty="0">
                <a:latin typeface="Tahoma" panose="020B0604030504040204" pitchFamily="2" charset="0"/>
                <a:ea typeface="宋体" panose="02010600030101010101" pitchFamily="2" charset="-122"/>
              </a:rPr>
              <a:t>2</a:t>
            </a:r>
            <a:r>
              <a:rPr lang="zh-CN" altLang="en-US" sz="2600" dirty="0">
                <a:latin typeface="Tahoma" panose="020B0604030504040204" pitchFamily="2" charset="0"/>
                <a:ea typeface="宋体" panose="02010600030101010101" pitchFamily="2" charset="-122"/>
              </a:rPr>
              <a:t>、研究弱激光的细胞生物学效应及其作用机制；</a:t>
            </a:r>
            <a:endParaRPr lang="zh-CN" altLang="en-US" sz="2600" dirty="0">
              <a:latin typeface="Tahoma" panose="020B0604030504040204" pitchFamily="2" charset="0"/>
              <a:ea typeface="宋体" panose="02010600030101010101" pitchFamily="2" charset="-122"/>
            </a:endParaRPr>
          </a:p>
          <a:p>
            <a:pPr lvl="0" indent="0">
              <a:lnSpc>
                <a:spcPct val="110000"/>
              </a:lnSpc>
              <a:spcBef>
                <a:spcPct val="50000"/>
              </a:spcBef>
            </a:pPr>
            <a:r>
              <a:rPr lang="en-US" altLang="x-none" sz="2600" dirty="0">
                <a:latin typeface="Tahoma" panose="020B0604030504040204" pitchFamily="2" charset="0"/>
                <a:ea typeface="宋体" panose="02010600030101010101" pitchFamily="2" charset="-122"/>
              </a:rPr>
              <a:t>3</a:t>
            </a:r>
            <a:r>
              <a:rPr lang="zh-CN" altLang="en-US" sz="2600" dirty="0">
                <a:latin typeface="Tahoma" panose="020B0604030504040204" pitchFamily="2" charset="0"/>
                <a:ea typeface="宋体" panose="02010600030101010101" pitchFamily="2" charset="-122"/>
              </a:rPr>
              <a:t>、深入开展有关光动力疗法机制、激光介入治疗；</a:t>
            </a:r>
            <a:endParaRPr lang="zh-CN" altLang="en-US" sz="2600" dirty="0">
              <a:latin typeface="Tahoma" panose="020B0604030504040204" pitchFamily="2" charset="0"/>
              <a:ea typeface="宋体" panose="02010600030101010101" pitchFamily="2" charset="-122"/>
            </a:endParaRPr>
          </a:p>
          <a:p>
            <a:pPr lvl="0" indent="0">
              <a:lnSpc>
                <a:spcPct val="110000"/>
              </a:lnSpc>
              <a:spcBef>
                <a:spcPct val="50000"/>
              </a:spcBef>
            </a:pPr>
            <a:r>
              <a:rPr lang="en-US" altLang="x-none" sz="2600" dirty="0">
                <a:latin typeface="Tahoma" panose="020B0604030504040204" pitchFamily="2" charset="0"/>
                <a:ea typeface="宋体" panose="02010600030101010101" pitchFamily="2" charset="-122"/>
              </a:rPr>
              <a:t>4</a:t>
            </a:r>
            <a:r>
              <a:rPr lang="zh-CN" altLang="en-US" sz="2600" dirty="0">
                <a:latin typeface="Tahoma" panose="020B0604030504040204" pitchFamily="2" charset="0"/>
                <a:ea typeface="宋体" panose="02010600030101010101" pitchFamily="2" charset="-122"/>
              </a:rPr>
              <a:t>、对激光光子技术中重要的、新颖的光子器件和仪器</a:t>
            </a:r>
            <a:endParaRPr lang="zh-CN" altLang="en-US" sz="2600" dirty="0">
              <a:latin typeface="Tahoma" panose="020B0604030504040204" pitchFamily="2" charset="0"/>
              <a:ea typeface="宋体" panose="02010600030101010101" pitchFamily="2" charset="-122"/>
            </a:endParaRPr>
          </a:p>
          <a:p>
            <a:pPr lvl="0" indent="0">
              <a:lnSpc>
                <a:spcPct val="110000"/>
              </a:lnSpc>
              <a:spcBef>
                <a:spcPct val="50000"/>
              </a:spcBef>
            </a:pPr>
            <a:r>
              <a:rPr lang="zh-CN" altLang="en-US" sz="2600" dirty="0">
                <a:latin typeface="Tahoma" panose="020B0604030504040204" pitchFamily="2" charset="0"/>
                <a:ea typeface="宋体" panose="02010600030101010101" pitchFamily="2" charset="-122"/>
              </a:rPr>
              <a:t>     设置进行开发性研究，包括开发激光手术刀等。</a:t>
            </a:r>
            <a:endParaRPr lang="zh-CN" altLang="en-US" sz="2600" dirty="0">
              <a:latin typeface="Tahoma" panose="020B0604030504040204" pitchFamily="2" charset="0"/>
              <a:ea typeface="宋体" panose="02010600030101010101" pitchFamily="2" charset="-122"/>
            </a:endParaRPr>
          </a:p>
        </p:txBody>
      </p:sp>
    </p:spTree>
  </p:cSld>
  <p:clrMapOvr>
    <a:masterClrMapping/>
  </p:clrMapOvr>
  <p:transition spd="slow">
    <p:spli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121" name="文本框 24577"/>
          <p:cNvSpPr txBox="1"/>
          <p:nvPr/>
        </p:nvSpPr>
        <p:spPr>
          <a:xfrm>
            <a:off x="250825" y="0"/>
            <a:ext cx="5457825" cy="639763"/>
          </a:xfrm>
          <a:prstGeom prst="rect">
            <a:avLst/>
          </a:prstGeom>
          <a:noFill/>
          <a:ln w="9525">
            <a:noFill/>
          </a:ln>
        </p:spPr>
        <p:txBody>
          <a:bodyPr wrap="square" anchor="t">
            <a:spAutoFit/>
          </a:bodyPr>
          <a:p>
            <a:pPr lvl="0" indent="0">
              <a:buClr>
                <a:srgbClr val="000000"/>
              </a:buClr>
            </a:pPr>
            <a:r>
              <a:rPr lang="en-US" altLang="zh-CN" sz="3600" b="1" dirty="0">
                <a:solidFill>
                  <a:srgbClr val="FF3300"/>
                </a:solidFill>
                <a:latin typeface="黑体" panose="02010609060101010101" pitchFamily="1" charset="-122"/>
                <a:ea typeface="黑体" panose="02010609060101010101" pitchFamily="1" charset="-122"/>
              </a:rPr>
              <a:t>   </a:t>
            </a:r>
            <a:r>
              <a:rPr lang="zh-CN" altLang="en-US" sz="3600" b="1" dirty="0">
                <a:solidFill>
                  <a:srgbClr val="FF3300"/>
                </a:solidFill>
                <a:latin typeface="黑体" panose="02010609060101010101" pitchFamily="1" charset="-122"/>
                <a:ea typeface="黑体" panose="02010609060101010101" pitchFamily="1" charset="-122"/>
              </a:rPr>
              <a:t>激光及其产生</a:t>
            </a:r>
            <a:endParaRPr lang="zh-CN" altLang="en-US" sz="3600" b="1">
              <a:solidFill>
                <a:srgbClr val="FF3300"/>
              </a:solidFill>
              <a:latin typeface="黑体" panose="02010609060101010101" pitchFamily="1" charset="-122"/>
              <a:ea typeface="黑体" panose="02010609060101010101" pitchFamily="1" charset="-122"/>
            </a:endParaRPr>
          </a:p>
        </p:txBody>
      </p:sp>
      <p:sp>
        <p:nvSpPr>
          <p:cNvPr id="5122" name="文本框 24578"/>
          <p:cNvSpPr txBox="1"/>
          <p:nvPr/>
        </p:nvSpPr>
        <p:spPr>
          <a:xfrm>
            <a:off x="0" y="2133600"/>
            <a:ext cx="8867775" cy="1127125"/>
          </a:xfrm>
          <a:prstGeom prst="rect">
            <a:avLst/>
          </a:prstGeom>
          <a:noFill/>
          <a:ln w="9525">
            <a:noFill/>
          </a:ln>
        </p:spPr>
        <p:txBody>
          <a:bodyPr wrap="square" anchor="t">
            <a:spAutoFit/>
          </a:bodyPr>
          <a:p>
            <a:pPr lvl="0" indent="0">
              <a:buClr>
                <a:srgbClr val="000000"/>
              </a:buClr>
            </a:pPr>
            <a:r>
              <a:rPr lang="en-US" altLang="zh-CN" sz="3200" b="1" dirty="0">
                <a:latin typeface="黑体" panose="02010609060101010101" pitchFamily="1" charset="-122"/>
                <a:ea typeface="黑体" panose="02010609060101010101" pitchFamily="1" charset="-122"/>
              </a:rPr>
              <a:t>1</a:t>
            </a:r>
            <a:r>
              <a:rPr lang="zh-CN" altLang="en-US" sz="3200" b="1" dirty="0">
                <a:latin typeface="黑体" panose="02010609060101010101" pitchFamily="1" charset="-122"/>
                <a:ea typeface="黑体" panose="02010609060101010101" pitchFamily="1" charset="-122"/>
              </a:rPr>
              <a:t>、概念：</a:t>
            </a:r>
            <a:endParaRPr lang="zh-CN" altLang="en-US" sz="3200" b="1" dirty="0">
              <a:latin typeface="黑体" panose="02010609060101010101" pitchFamily="1" charset="-122"/>
              <a:ea typeface="黑体" panose="02010609060101010101" pitchFamily="1" charset="-122"/>
            </a:endParaRPr>
          </a:p>
          <a:p>
            <a:pPr lvl="0" indent="0">
              <a:buClr>
                <a:srgbClr val="000000"/>
              </a:buClr>
            </a:pPr>
            <a:r>
              <a:rPr lang="zh-CN" altLang="en-US" sz="3200" b="1" dirty="0">
                <a:latin typeface="黑体" panose="02010609060101010101" pitchFamily="1" charset="-122"/>
                <a:ea typeface="黑体" panose="02010609060101010101" pitchFamily="1" charset="-122"/>
              </a:rPr>
              <a:t>激光准确内涵是“受激辐射的光放大”。</a:t>
            </a:r>
            <a:r>
              <a:rPr lang="zh-CN" altLang="en-US" sz="3600" b="1" dirty="0">
                <a:latin typeface="黑体" panose="02010609060101010101" pitchFamily="1" charset="-122"/>
                <a:ea typeface="黑体" panose="02010609060101010101" pitchFamily="1" charset="-122"/>
              </a:rPr>
              <a:t> </a:t>
            </a:r>
            <a:endParaRPr lang="zh-CN" altLang="en-US" sz="3600" b="1">
              <a:latin typeface="黑体" panose="02010609060101010101" pitchFamily="1" charset="-122"/>
              <a:ea typeface="黑体" panose="02010609060101010101" pitchFamily="1" charset="-122"/>
            </a:endParaRPr>
          </a:p>
        </p:txBody>
      </p:sp>
      <p:sp>
        <p:nvSpPr>
          <p:cNvPr id="5123" name="文本框 24579"/>
          <p:cNvSpPr txBox="1"/>
          <p:nvPr/>
        </p:nvSpPr>
        <p:spPr>
          <a:xfrm>
            <a:off x="190500" y="620713"/>
            <a:ext cx="8928100" cy="944562"/>
          </a:xfrm>
          <a:prstGeom prst="rect">
            <a:avLst/>
          </a:prstGeom>
          <a:noFill/>
          <a:ln w="9525">
            <a:noFill/>
          </a:ln>
        </p:spPr>
        <p:txBody>
          <a:bodyPr wrap="square" anchor="t">
            <a:spAutoFit/>
          </a:bodyPr>
          <a:p>
            <a:pPr lvl="0" indent="0">
              <a:buClr>
                <a:srgbClr val="000000"/>
              </a:buClr>
            </a:pPr>
            <a:r>
              <a:rPr lang="zh-CN" altLang="en-US" sz="2800" b="1" dirty="0">
                <a:latin typeface="黑体" panose="02010609060101010101" pitchFamily="1" charset="-122"/>
                <a:ea typeface="黑体" panose="02010609060101010101" pitchFamily="1" charset="-122"/>
              </a:rPr>
              <a:t>英文全称为</a:t>
            </a:r>
            <a:endParaRPr lang="zh-CN" altLang="en-US" sz="2800" b="1" dirty="0">
              <a:latin typeface="黑体" panose="02010609060101010101" pitchFamily="1" charset="-122"/>
              <a:ea typeface="黑体" panose="02010609060101010101" pitchFamily="1" charset="-122"/>
            </a:endParaRPr>
          </a:p>
          <a:p>
            <a:pPr lvl="0" indent="0">
              <a:buClr>
                <a:srgbClr val="000000"/>
              </a:buClr>
            </a:pPr>
            <a:r>
              <a:rPr lang="en-US" altLang="zh-CN" sz="2800" b="1">
                <a:solidFill>
                  <a:srgbClr val="FF3300"/>
                </a:solidFill>
                <a:latin typeface="Times New Roman" panose="02020603050405020304" pitchFamily="2" charset="0"/>
                <a:ea typeface="宋体" panose="02010600030101010101" pitchFamily="2" charset="-122"/>
              </a:rPr>
              <a:t>L</a:t>
            </a:r>
            <a:r>
              <a:rPr lang="en-US" altLang="zh-CN" sz="2800" b="1">
                <a:latin typeface="Times New Roman" panose="02020603050405020304" pitchFamily="2" charset="0"/>
                <a:ea typeface="宋体" panose="02010600030101010101" pitchFamily="2" charset="-122"/>
              </a:rPr>
              <a:t>ight </a:t>
            </a:r>
            <a:r>
              <a:rPr lang="en-US" altLang="zh-CN" sz="2800" b="1">
                <a:solidFill>
                  <a:srgbClr val="FF3300"/>
                </a:solidFill>
                <a:latin typeface="Times New Roman" panose="02020603050405020304" pitchFamily="2" charset="0"/>
                <a:ea typeface="宋体" panose="02010600030101010101" pitchFamily="2" charset="-122"/>
              </a:rPr>
              <a:t>A</a:t>
            </a:r>
            <a:r>
              <a:rPr lang="en-US" altLang="zh-CN" sz="2800" b="1">
                <a:latin typeface="Times New Roman" panose="02020603050405020304" pitchFamily="2" charset="0"/>
                <a:ea typeface="宋体" panose="02010600030101010101" pitchFamily="2" charset="-122"/>
              </a:rPr>
              <a:t>mplification by </a:t>
            </a:r>
            <a:r>
              <a:rPr lang="en-US" altLang="zh-CN" sz="2800" b="1">
                <a:solidFill>
                  <a:srgbClr val="FF3300"/>
                </a:solidFill>
                <a:latin typeface="Times New Roman" panose="02020603050405020304" pitchFamily="2" charset="0"/>
                <a:ea typeface="宋体" panose="02010600030101010101" pitchFamily="2" charset="-122"/>
              </a:rPr>
              <a:t>S</a:t>
            </a:r>
            <a:r>
              <a:rPr lang="en-US" altLang="zh-CN" sz="2800" b="1">
                <a:latin typeface="Times New Roman" panose="02020603050405020304" pitchFamily="2" charset="0"/>
                <a:ea typeface="宋体" panose="02010600030101010101" pitchFamily="2" charset="-122"/>
              </a:rPr>
              <a:t>timulated </a:t>
            </a:r>
            <a:r>
              <a:rPr lang="en-US" altLang="zh-CN" sz="2800" b="1">
                <a:solidFill>
                  <a:srgbClr val="FF3300"/>
                </a:solidFill>
                <a:latin typeface="Times New Roman" panose="02020603050405020304" pitchFamily="2" charset="0"/>
                <a:ea typeface="宋体" panose="02010600030101010101" pitchFamily="2" charset="-122"/>
              </a:rPr>
              <a:t>E</a:t>
            </a:r>
            <a:r>
              <a:rPr lang="en-US" altLang="zh-CN" sz="2800" b="1">
                <a:latin typeface="Times New Roman" panose="02020603050405020304" pitchFamily="2" charset="0"/>
                <a:ea typeface="宋体" panose="02010600030101010101" pitchFamily="2" charset="-122"/>
              </a:rPr>
              <a:t>mission of </a:t>
            </a:r>
            <a:r>
              <a:rPr lang="en-US" altLang="zh-CN" sz="2800" b="1">
                <a:solidFill>
                  <a:srgbClr val="FF3300"/>
                </a:solidFill>
                <a:latin typeface="Times New Roman" panose="02020603050405020304" pitchFamily="2" charset="0"/>
                <a:ea typeface="宋体" panose="02010600030101010101" pitchFamily="2" charset="-122"/>
              </a:rPr>
              <a:t>R</a:t>
            </a:r>
            <a:r>
              <a:rPr lang="en-US" altLang="zh-CN" sz="2800" b="1">
                <a:latin typeface="Times New Roman" panose="02020603050405020304" pitchFamily="2" charset="0"/>
                <a:ea typeface="宋体" panose="02010600030101010101" pitchFamily="2" charset="-122"/>
              </a:rPr>
              <a:t>adiation </a:t>
            </a:r>
            <a:endParaRPr lang="en-US" altLang="zh-CN" sz="2800" b="1">
              <a:latin typeface="Times New Roman" panose="02020603050405020304" pitchFamily="2" charset="0"/>
              <a:ea typeface="宋体" panose="02010600030101010101" pitchFamily="2" charset="-122"/>
            </a:endParaRPr>
          </a:p>
        </p:txBody>
      </p:sp>
      <p:sp>
        <p:nvSpPr>
          <p:cNvPr id="5124" name="文本框 24580"/>
          <p:cNvSpPr txBox="1"/>
          <p:nvPr/>
        </p:nvSpPr>
        <p:spPr>
          <a:xfrm>
            <a:off x="971550" y="1628775"/>
            <a:ext cx="7508875" cy="579438"/>
          </a:xfrm>
          <a:prstGeom prst="rect">
            <a:avLst/>
          </a:prstGeom>
          <a:noFill/>
          <a:ln w="9525">
            <a:noFill/>
          </a:ln>
        </p:spPr>
        <p:txBody>
          <a:bodyPr wrap="square" anchor="t">
            <a:spAutoFit/>
          </a:bodyPr>
          <a:p>
            <a:pPr lvl="0" indent="0">
              <a:buClr>
                <a:srgbClr val="000000"/>
              </a:buClr>
            </a:pPr>
            <a:r>
              <a:rPr lang="zh-CN" altLang="en-US" sz="3200" b="1" dirty="0">
                <a:latin typeface="黑体" panose="02010609060101010101" pitchFamily="1" charset="-122"/>
                <a:ea typeface="黑体" panose="02010609060101010101" pitchFamily="1" charset="-122"/>
              </a:rPr>
              <a:t>缩写为</a:t>
            </a:r>
            <a:r>
              <a:rPr lang="en-US" altLang="zh-CN" sz="3200" b="1" dirty="0">
                <a:latin typeface="黑体" panose="02010609060101010101" pitchFamily="1" charset="-122"/>
                <a:ea typeface="黑体" panose="02010609060101010101" pitchFamily="1" charset="-122"/>
              </a:rPr>
              <a:t>Laser</a:t>
            </a:r>
            <a:r>
              <a:rPr lang="zh-CN" altLang="en-US" sz="3200" b="1" dirty="0">
                <a:latin typeface="黑体" panose="02010609060101010101" pitchFamily="1" charset="-122"/>
                <a:ea typeface="黑体" panose="02010609060101010101" pitchFamily="1" charset="-122"/>
              </a:rPr>
              <a:t>，中文也常音译为“镭射”。</a:t>
            </a:r>
            <a:r>
              <a:rPr lang="zh-CN" altLang="en-US" sz="3200" dirty="0">
                <a:latin typeface="黑体" panose="02010609060101010101" pitchFamily="1" charset="-122"/>
                <a:ea typeface="黑体" panose="02010609060101010101" pitchFamily="1" charset="-122"/>
              </a:rPr>
              <a:t> </a:t>
            </a:r>
            <a:endParaRPr lang="zh-CN" altLang="en-US" sz="3200">
              <a:latin typeface="黑体" panose="02010609060101010101" pitchFamily="1" charset="-122"/>
              <a:ea typeface="黑体" panose="02010609060101010101" pitchFamily="1" charset="-122"/>
            </a:endParaRPr>
          </a:p>
        </p:txBody>
      </p:sp>
      <p:sp>
        <p:nvSpPr>
          <p:cNvPr id="5125" name="文本框 24581"/>
          <p:cNvSpPr txBox="1"/>
          <p:nvPr/>
        </p:nvSpPr>
        <p:spPr>
          <a:xfrm>
            <a:off x="0" y="3376613"/>
            <a:ext cx="3033713" cy="579437"/>
          </a:xfrm>
          <a:prstGeom prst="rect">
            <a:avLst/>
          </a:prstGeom>
          <a:noFill/>
          <a:ln w="9525">
            <a:noFill/>
          </a:ln>
        </p:spPr>
        <p:txBody>
          <a:bodyPr wrap="square" anchor="t">
            <a:spAutoFit/>
          </a:bodyPr>
          <a:p>
            <a:pPr lvl="0" indent="0">
              <a:buClr>
                <a:srgbClr val="000000"/>
              </a:buClr>
            </a:pPr>
            <a:r>
              <a:rPr lang="en-US" altLang="zh-CN" sz="3200" b="1" dirty="0">
                <a:latin typeface="黑体" panose="02010609060101010101" pitchFamily="1" charset="-122"/>
                <a:ea typeface="黑体" panose="02010609060101010101" pitchFamily="1" charset="-122"/>
              </a:rPr>
              <a:t>2</a:t>
            </a:r>
            <a:r>
              <a:rPr lang="zh-CN" altLang="en-US" sz="3200" b="1" dirty="0">
                <a:latin typeface="黑体" panose="02010609060101010101" pitchFamily="1" charset="-122"/>
                <a:ea typeface="黑体" panose="02010609060101010101" pitchFamily="1" charset="-122"/>
              </a:rPr>
              <a:t>、产生机理： </a:t>
            </a:r>
            <a:endParaRPr lang="zh-CN" altLang="en-US" sz="3200" b="1">
              <a:latin typeface="黑体" panose="02010609060101010101" pitchFamily="1" charset="-122"/>
              <a:ea typeface="黑体" panose="02010609060101010101" pitchFamily="1" charset="-122"/>
            </a:endParaRPr>
          </a:p>
        </p:txBody>
      </p:sp>
      <p:sp>
        <p:nvSpPr>
          <p:cNvPr id="5126" name="文本框 24582"/>
          <p:cNvSpPr txBox="1"/>
          <p:nvPr/>
        </p:nvSpPr>
        <p:spPr>
          <a:xfrm>
            <a:off x="2640013" y="3376613"/>
            <a:ext cx="6235700" cy="579437"/>
          </a:xfrm>
          <a:prstGeom prst="rect">
            <a:avLst/>
          </a:prstGeom>
          <a:noFill/>
          <a:ln w="9525">
            <a:noFill/>
          </a:ln>
        </p:spPr>
        <p:txBody>
          <a:bodyPr wrap="square" anchor="t">
            <a:spAutoFit/>
          </a:bodyPr>
          <a:p>
            <a:pPr lvl="0" indent="0">
              <a:buClr>
                <a:srgbClr val="000000"/>
              </a:buClr>
            </a:pPr>
            <a:r>
              <a:rPr lang="zh-CN" altLang="en-US" sz="3200" b="1" dirty="0">
                <a:solidFill>
                  <a:srgbClr val="FF3300"/>
                </a:solidFill>
                <a:latin typeface="黑体" panose="02010609060101010101" pitchFamily="1" charset="-122"/>
                <a:ea typeface="黑体" panose="02010609060101010101" pitchFamily="1" charset="-122"/>
              </a:rPr>
              <a:t>原子受激辐射后发生跃迁</a:t>
            </a:r>
            <a:r>
              <a:rPr lang="zh-CN" altLang="en-US" sz="3200" b="1" dirty="0">
                <a:latin typeface="黑体" panose="02010609060101010101" pitchFamily="1" charset="-122"/>
                <a:ea typeface="黑体" panose="02010609060101010101" pitchFamily="1" charset="-122"/>
              </a:rPr>
              <a:t> </a:t>
            </a:r>
            <a:endParaRPr lang="zh-CN" altLang="en-US" sz="3200" b="1">
              <a:latin typeface="黑体" panose="02010609060101010101" pitchFamily="1" charset="-122"/>
              <a:ea typeface="黑体" panose="02010609060101010101" pitchFamily="1" charset="-122"/>
            </a:endParaRPr>
          </a:p>
        </p:txBody>
      </p:sp>
      <p:sp>
        <p:nvSpPr>
          <p:cNvPr id="5127" name="矩形 24583"/>
          <p:cNvSpPr/>
          <p:nvPr/>
        </p:nvSpPr>
        <p:spPr>
          <a:xfrm>
            <a:off x="323850" y="4221163"/>
            <a:ext cx="8401050" cy="2043112"/>
          </a:xfrm>
          <a:prstGeom prst="rect">
            <a:avLst/>
          </a:prstGeom>
          <a:noFill/>
          <a:ln w="9525">
            <a:noFill/>
          </a:ln>
        </p:spPr>
        <p:txBody>
          <a:bodyPr wrap="square" anchor="t">
            <a:spAutoFit/>
          </a:bodyPr>
          <a:p>
            <a:pPr lvl="0" indent="0"/>
            <a:r>
              <a:rPr lang="en-US" altLang="zh-CN" sz="3200" b="1" dirty="0">
                <a:solidFill>
                  <a:srgbClr val="6600CC"/>
                </a:solidFill>
                <a:latin typeface="Arial" panose="020B0604020202020204" pitchFamily="34" charset="0"/>
                <a:ea typeface="楷体" panose="02010609060101010101" pitchFamily="49" charset="-122"/>
              </a:rPr>
              <a:t>       </a:t>
            </a:r>
            <a:r>
              <a:rPr lang="zh-CN" altLang="en-US" sz="3200" b="1" dirty="0">
                <a:latin typeface="Arial" panose="020B0604020202020204" pitchFamily="34" charset="0"/>
                <a:ea typeface="楷体" panose="02010609060101010101" pitchFamily="49" charset="-122"/>
              </a:rPr>
              <a:t>某些物质的原子中的粒子受光或电刺激，使低能级的原子变成高能级原子，在向低能态跃迁时辐射出</a:t>
            </a:r>
            <a:r>
              <a:rPr lang="zh-CN" altLang="en-US" sz="3200" b="1" dirty="0">
                <a:solidFill>
                  <a:srgbClr val="FF3300"/>
                </a:solidFill>
                <a:latin typeface="Arial" panose="020B0604020202020204" pitchFamily="34" charset="0"/>
                <a:ea typeface="楷体" panose="02010609060101010101" pitchFamily="49" charset="-122"/>
              </a:rPr>
              <a:t>相位、频率、方向</a:t>
            </a:r>
            <a:r>
              <a:rPr lang="zh-CN" altLang="en-US" sz="3200" b="1" dirty="0">
                <a:latin typeface="Arial" panose="020B0604020202020204" pitchFamily="34" charset="0"/>
                <a:ea typeface="楷体" panose="02010609060101010101" pitchFamily="49" charset="-122"/>
              </a:rPr>
              <a:t>等完全相同的光，这种光叫作激光。</a:t>
            </a:r>
            <a:endParaRPr lang="zh-CN" altLang="en-US" sz="3200" b="1" dirty="0">
              <a:latin typeface="Arial" panose="020B0604020202020204" pitchFamily="34" charset="0"/>
              <a:ea typeface="楷体" panose="02010609060101010101" pitchFamily="49" charset="-122"/>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4033" name="Rectangle 2"/>
          <p:cNvSpPr>
            <a:spLocks noGrp="1"/>
          </p:cNvSpPr>
          <p:nvPr>
            <p:ph idx="4294967295"/>
          </p:nvPr>
        </p:nvSpPr>
        <p:spPr>
          <a:xfrm>
            <a:off x="993775" y="1371600"/>
            <a:ext cx="5122545" cy="457200"/>
          </a:xfrm>
        </p:spPr>
        <p:txBody>
          <a:bodyPr wrap="square" anchor="t"/>
          <a:p>
            <a:pPr lvl="0" indent="-342900" eaLnBrk="1" hangingPunct="1">
              <a:lnSpc>
                <a:spcPct val="70000"/>
              </a:lnSpc>
              <a:buFont typeface="Wingdings" panose="05000000000000000000" pitchFamily="2" charset="2"/>
              <a:buNone/>
            </a:pPr>
            <a:r>
              <a:rPr lang="zh-CN" altLang="en-US" b="1">
                <a:solidFill>
                  <a:srgbClr val="2126FB"/>
                </a:solidFill>
              </a:rPr>
              <a:t>四、超快强激光技术</a:t>
            </a:r>
            <a:endParaRPr lang="zh-CN" altLang="en-US" b="1">
              <a:solidFill>
                <a:srgbClr val="2126FB"/>
              </a:solidFill>
            </a:endParaRPr>
          </a:p>
        </p:txBody>
      </p:sp>
      <p:sp>
        <p:nvSpPr>
          <p:cNvPr id="44034" name="Text Box 4"/>
          <p:cNvSpPr txBox="1"/>
          <p:nvPr/>
        </p:nvSpPr>
        <p:spPr>
          <a:xfrm>
            <a:off x="571500" y="2328545"/>
            <a:ext cx="8001000" cy="1838325"/>
          </a:xfrm>
          <a:prstGeom prst="rect">
            <a:avLst/>
          </a:prstGeom>
          <a:noFill/>
          <a:ln w="9525">
            <a:noFill/>
          </a:ln>
        </p:spPr>
        <p:txBody>
          <a:bodyPr anchor="t">
            <a:spAutoFit/>
          </a:bodyPr>
          <a:p>
            <a:pPr lvl="0" indent="0">
              <a:lnSpc>
                <a:spcPct val="110000"/>
              </a:lnSpc>
              <a:spcBef>
                <a:spcPct val="50000"/>
              </a:spcBef>
            </a:pPr>
            <a:r>
              <a:rPr lang="zh-CN" altLang="en-US" sz="2600" dirty="0">
                <a:latin typeface="Tahoma" panose="020B0604030504040204" pitchFamily="2" charset="0"/>
                <a:ea typeface="宋体" panose="02010600030101010101" pitchFamily="2" charset="-122"/>
              </a:rPr>
              <a:t>      </a:t>
            </a:r>
            <a:r>
              <a:rPr lang="zh-CN" altLang="en-US" sz="2600" dirty="0">
                <a:latin typeface="Tahoma" panose="020B0604030504040204" pitchFamily="2" charset="0"/>
                <a:ea typeface="楷体_GB2312"/>
              </a:rPr>
              <a:t>超快超强激光主要是以</a:t>
            </a:r>
            <a:r>
              <a:rPr lang="zh-CN" altLang="en-US" sz="2600" dirty="0">
                <a:solidFill>
                  <a:srgbClr val="7030A0"/>
                </a:solidFill>
                <a:latin typeface="Tahoma" panose="020B0604030504040204" pitchFamily="2" charset="0"/>
                <a:ea typeface="楷体_GB2312"/>
              </a:rPr>
              <a:t>飞秒激光</a:t>
            </a:r>
            <a:r>
              <a:rPr lang="zh-CN" altLang="en-US" sz="2600" dirty="0">
                <a:latin typeface="Tahoma" panose="020B0604030504040204" pitchFamily="2" charset="0"/>
                <a:ea typeface="楷体_GB2312"/>
              </a:rPr>
              <a:t>的研究与应用为主，作为一种独特的科学研究的工具和手段，飞秒激光的应用可以概括为三个方面：飞秒激光在</a:t>
            </a:r>
            <a:r>
              <a:rPr lang="zh-CN" altLang="en-US" sz="2600" dirty="0">
                <a:solidFill>
                  <a:srgbClr val="7030A0"/>
                </a:solidFill>
                <a:latin typeface="Tahoma" panose="020B0604030504040204" pitchFamily="2" charset="0"/>
                <a:ea typeface="楷体_GB2312"/>
              </a:rPr>
              <a:t>超快领域、超强领域和超微细加工</a:t>
            </a:r>
            <a:r>
              <a:rPr lang="zh-CN" altLang="en-US" sz="2600" dirty="0">
                <a:latin typeface="Tahoma" panose="020B0604030504040204" pitchFamily="2" charset="0"/>
                <a:ea typeface="楷体_GB2312"/>
              </a:rPr>
              <a:t>中的应用。</a:t>
            </a:r>
            <a:endParaRPr lang="zh-CN" altLang="en-US" sz="2600" dirty="0">
              <a:latin typeface="Tahoma" panose="020B0604030504040204" pitchFamily="2" charset="0"/>
              <a:ea typeface="楷体_GB2312"/>
            </a:endParaRPr>
          </a:p>
        </p:txBody>
      </p:sp>
      <p:sp>
        <p:nvSpPr>
          <p:cNvPr id="43013" name="Rectangle 3"/>
          <p:cNvSpPr>
            <a:spLocks noGrp="1"/>
          </p:cNvSpPr>
          <p:nvPr/>
        </p:nvSpPr>
        <p:spPr>
          <a:xfrm>
            <a:off x="835025" y="228600"/>
            <a:ext cx="7242175" cy="1143000"/>
          </a:xfrm>
          <a:prstGeom prst="rect">
            <a:avLst/>
          </a:prstGeom>
          <a:noFill/>
          <a:ln w="9525">
            <a:noFill/>
          </a:ln>
        </p:spPr>
        <p:txBody>
          <a:bodyPr wrap="square" anchor="ctr"/>
          <a:lst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1"/>
                </a:solidFill>
                <a:latin typeface="+mj-lt"/>
                <a:ea typeface="+mj-ea"/>
                <a:cs typeface="+mj-cs"/>
              </a:defRPr>
            </a:lvl1pPr>
          </a:lstStyle>
          <a:p>
            <a:pPr lvl="0" indent="0" eaLnBrk="1" hangingPunct="1"/>
            <a:r>
              <a:rPr lang="zh-CN" altLang="en-US">
                <a:solidFill>
                  <a:srgbClr val="FF0000"/>
                </a:solidFill>
                <a:ea typeface="华文行楷" panose="02010800040101010101" pitchFamily="2" charset="-122"/>
              </a:rPr>
              <a:t>现代激光技术的发展前沿</a:t>
            </a:r>
            <a:endParaRPr lang="zh-CN" altLang="en-US">
              <a:solidFill>
                <a:srgbClr val="FF0000"/>
              </a:solidFill>
              <a:ea typeface="华文行楷" panose="02010800040101010101" pitchFamily="2" charset="-122"/>
            </a:endParaRPr>
          </a:p>
        </p:txBody>
      </p:sp>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5058" name="矩形 1227778"/>
          <p:cNvSpPr/>
          <p:nvPr/>
        </p:nvSpPr>
        <p:spPr>
          <a:xfrm>
            <a:off x="431800" y="1066800"/>
            <a:ext cx="8280400" cy="5584825"/>
          </a:xfrm>
          <a:prstGeom prst="rect">
            <a:avLst/>
          </a:prstGeom>
          <a:noFill/>
          <a:ln w="9525">
            <a:noFill/>
          </a:ln>
        </p:spPr>
        <p:txBody>
          <a:bodyPr wrap="square" anchor="t">
            <a:spAutoFit/>
          </a:bodyPr>
          <a:p>
            <a:pPr lvl="0" indent="0" eaLnBrk="0" hangingPunct="0">
              <a:lnSpc>
                <a:spcPct val="120000"/>
              </a:lnSpc>
              <a:spcBef>
                <a:spcPts val="600"/>
              </a:spcBef>
              <a:buClr>
                <a:schemeClr val="accent1"/>
              </a:buClr>
              <a:buSzPct val="85000"/>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激光器：能发射激光的装置，利用受激辐射原理使光在某些受激发的物质中放大或振荡发射的器件。</a:t>
            </a:r>
            <a:endParaRPr lang="zh-CN" altLang="en-US" sz="2000"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l"/>
            </a:pPr>
            <a:endParaRPr lang="zh-CN" altLang="en-US" sz="2000"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a:latin typeface="宋体" panose="02010600030101010101" pitchFamily="2" charset="-122"/>
                <a:ea typeface="宋体" panose="02010600030101010101" pitchFamily="2" charset="-122"/>
              </a:rPr>
              <a:t>1954</a:t>
            </a:r>
            <a:r>
              <a:rPr lang="zh-CN" altLang="en-US" sz="2000" b="1" dirty="0">
                <a:latin typeface="宋体" panose="02010600030101010101" pitchFamily="2" charset="-122"/>
                <a:ea typeface="宋体" panose="02010600030101010101" pitchFamily="2" charset="-122"/>
              </a:rPr>
              <a:t>年制成了第一台微波量子放大器，获得了高度相干的微波束</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a:latin typeface="宋体" panose="02010600030101010101" pitchFamily="2" charset="-122"/>
                <a:ea typeface="宋体" panose="02010600030101010101" pitchFamily="2" charset="-122"/>
              </a:rPr>
              <a:t>1958</a:t>
            </a:r>
            <a:r>
              <a:rPr lang="zh-CN" altLang="en-US" sz="2000" b="1" dirty="0">
                <a:latin typeface="宋体" panose="02010600030101010101" pitchFamily="2" charset="-122"/>
                <a:ea typeface="宋体" panose="02010600030101010101" pitchFamily="2" charset="-122"/>
              </a:rPr>
              <a:t>年</a:t>
            </a:r>
            <a:r>
              <a:rPr lang="en-US" altLang="zh-CN" sz="2000" b="1">
                <a:latin typeface="宋体" panose="02010600030101010101" pitchFamily="2" charset="-122"/>
                <a:ea typeface="宋体" panose="02010600030101010101" pitchFamily="2" charset="-122"/>
              </a:rPr>
              <a:t>A.L.</a:t>
            </a:r>
            <a:r>
              <a:rPr lang="zh-CN" altLang="en-US" sz="2000" b="1" dirty="0">
                <a:latin typeface="宋体" panose="02010600030101010101" pitchFamily="2" charset="-122"/>
                <a:ea typeface="宋体" panose="02010600030101010101" pitchFamily="2" charset="-122"/>
              </a:rPr>
              <a:t>肖洛和</a:t>
            </a:r>
            <a:r>
              <a:rPr lang="en-US" altLang="zh-CN" sz="2000" b="1">
                <a:latin typeface="宋体" panose="02010600030101010101" pitchFamily="2" charset="-122"/>
                <a:ea typeface="宋体" panose="02010600030101010101" pitchFamily="2" charset="-122"/>
              </a:rPr>
              <a:t>C.H.</a:t>
            </a:r>
            <a:r>
              <a:rPr lang="zh-CN" altLang="en-US" sz="2000" b="1" dirty="0">
                <a:latin typeface="宋体" panose="02010600030101010101" pitchFamily="2" charset="-122"/>
                <a:ea typeface="宋体" panose="02010600030101010101" pitchFamily="2" charset="-122"/>
              </a:rPr>
              <a:t>汤斯把微波量子放大器原理推广应用到光频范围</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a:latin typeface="宋体" panose="02010600030101010101" pitchFamily="2" charset="-122"/>
                <a:ea typeface="宋体" panose="02010600030101010101" pitchFamily="2" charset="-122"/>
              </a:rPr>
              <a:t>1960</a:t>
            </a:r>
            <a:r>
              <a:rPr lang="zh-CN" altLang="en-US" sz="2000" b="1" dirty="0">
                <a:latin typeface="宋体" panose="02010600030101010101" pitchFamily="2" charset="-122"/>
                <a:ea typeface="宋体" panose="02010600030101010101" pitchFamily="2" charset="-122"/>
              </a:rPr>
              <a:t>年</a:t>
            </a:r>
            <a:r>
              <a:rPr lang="en-US" altLang="zh-CN" sz="2000" b="1">
                <a:latin typeface="宋体" panose="02010600030101010101" pitchFamily="2" charset="-122"/>
                <a:ea typeface="宋体" panose="02010600030101010101" pitchFamily="2" charset="-122"/>
              </a:rPr>
              <a:t>T.H.</a:t>
            </a:r>
            <a:r>
              <a:rPr lang="zh-CN" altLang="en-US" sz="2000" b="1" dirty="0">
                <a:latin typeface="宋体" panose="02010600030101010101" pitchFamily="2" charset="-122"/>
                <a:ea typeface="宋体" panose="02010600030101010101" pitchFamily="2" charset="-122"/>
              </a:rPr>
              <a:t>梅曼等人制成了第一台红宝石激光器：利用一个高强闪光灯管，来刺激红宝石</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a:latin typeface="宋体" panose="02010600030101010101" pitchFamily="2" charset="-122"/>
                <a:ea typeface="宋体" panose="02010600030101010101" pitchFamily="2" charset="-122"/>
              </a:rPr>
              <a:t>1961</a:t>
            </a:r>
            <a:r>
              <a:rPr lang="zh-CN" altLang="en-US" sz="2000" b="1" dirty="0">
                <a:latin typeface="宋体" panose="02010600030101010101" pitchFamily="2" charset="-122"/>
                <a:ea typeface="宋体" panose="02010600030101010101" pitchFamily="2" charset="-122"/>
              </a:rPr>
              <a:t>年</a:t>
            </a:r>
            <a:r>
              <a:rPr lang="en-US" altLang="zh-CN" sz="2000" b="1">
                <a:latin typeface="宋体" panose="02010600030101010101" pitchFamily="2" charset="-122"/>
                <a:ea typeface="宋体" panose="02010600030101010101" pitchFamily="2" charset="-122"/>
              </a:rPr>
              <a:t>A.</a:t>
            </a:r>
            <a:r>
              <a:rPr lang="zh-CN" altLang="en-US" sz="2000" b="1" dirty="0">
                <a:latin typeface="宋体" panose="02010600030101010101" pitchFamily="2" charset="-122"/>
                <a:ea typeface="宋体" panose="02010600030101010101" pitchFamily="2" charset="-122"/>
              </a:rPr>
              <a:t>贾文等人制成了氦氖激光器</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a:latin typeface="宋体" panose="02010600030101010101" pitchFamily="2" charset="-122"/>
                <a:ea typeface="宋体" panose="02010600030101010101" pitchFamily="2" charset="-122"/>
              </a:rPr>
              <a:t>1962</a:t>
            </a:r>
            <a:r>
              <a:rPr lang="zh-CN" altLang="en-US" sz="2000" b="1" dirty="0">
                <a:latin typeface="宋体" panose="02010600030101010101" pitchFamily="2" charset="-122"/>
                <a:ea typeface="宋体" panose="02010600030101010101" pitchFamily="2" charset="-122"/>
              </a:rPr>
              <a:t>年</a:t>
            </a:r>
            <a:r>
              <a:rPr lang="en-US" altLang="zh-CN" sz="2000" b="1">
                <a:latin typeface="宋体" panose="02010600030101010101" pitchFamily="2" charset="-122"/>
                <a:ea typeface="宋体" panose="02010600030101010101" pitchFamily="2" charset="-122"/>
              </a:rPr>
              <a:t>R.N.</a:t>
            </a:r>
            <a:r>
              <a:rPr lang="zh-CN" altLang="en-US" sz="2000" b="1" dirty="0">
                <a:latin typeface="宋体" panose="02010600030101010101" pitchFamily="2" charset="-122"/>
                <a:ea typeface="宋体" panose="02010600030101010101" pitchFamily="2" charset="-122"/>
              </a:rPr>
              <a:t>霍耳等人创制了砷化镓半导体激光器。</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dirty="0">
                <a:latin typeface="宋体" panose="02010600030101010101" pitchFamily="2" charset="-122"/>
                <a:ea typeface="宋体" panose="02010600030101010101" pitchFamily="2" charset="-122"/>
              </a:rPr>
              <a:t>1965</a:t>
            </a:r>
            <a:r>
              <a:rPr lang="zh-CN" altLang="en-US" sz="2000" b="1" dirty="0">
                <a:latin typeface="宋体" panose="02010600030101010101" pitchFamily="2" charset="-122"/>
                <a:ea typeface="宋体" panose="02010600030101010101" pitchFamily="2" charset="-122"/>
              </a:rPr>
              <a:t>年，第一台可产生大功率激光的器件</a:t>
            </a:r>
            <a:r>
              <a:rPr lang="en-US" altLang="zh-CN" sz="2000" b="1" dirty="0">
                <a:latin typeface="宋体" panose="02010600030101010101" pitchFamily="2" charset="-122"/>
                <a:ea typeface="宋体" panose="02010600030101010101" pitchFamily="2" charset="-122"/>
              </a:rPr>
              <a:t>CO</a:t>
            </a:r>
            <a:r>
              <a:rPr lang="en-US" altLang="zh-CN" sz="2000" b="1" baseline="-25000"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激光器诞生。</a:t>
            </a:r>
            <a:endParaRPr lang="en-US" altLang="zh-CN"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dirty="0">
                <a:latin typeface="宋体" panose="02010600030101010101" pitchFamily="2" charset="-122"/>
                <a:ea typeface="宋体" panose="02010600030101010101" pitchFamily="2" charset="-122"/>
              </a:rPr>
              <a:t>1967</a:t>
            </a:r>
            <a:r>
              <a:rPr lang="zh-CN" altLang="en-US" sz="2000" b="1" dirty="0">
                <a:latin typeface="宋体" panose="02010600030101010101" pitchFamily="2" charset="-122"/>
                <a:ea typeface="宋体" panose="02010600030101010101" pitchFamily="2" charset="-122"/>
              </a:rPr>
              <a:t>年，第一台Ｘ射线激光器研制成功。</a:t>
            </a:r>
            <a:endParaRPr lang="zh-CN" altLang="en-US" sz="2000" b="1" dirty="0">
              <a:latin typeface="宋体" panose="02010600030101010101" pitchFamily="2" charset="-122"/>
              <a:ea typeface="宋体" panose="02010600030101010101" pitchFamily="2" charset="-122"/>
            </a:endParaRPr>
          </a:p>
          <a:p>
            <a:pPr lvl="0" indent="0" eaLnBrk="0" hangingPunct="0">
              <a:lnSpc>
                <a:spcPct val="120000"/>
              </a:lnSpc>
              <a:spcBef>
                <a:spcPts val="600"/>
              </a:spcBef>
              <a:buClr>
                <a:schemeClr val="accent1"/>
              </a:buClr>
              <a:buSzPct val="85000"/>
              <a:buFont typeface="Wingdings" panose="05000000000000000000" pitchFamily="2" charset="2"/>
              <a:buChar char="Ø"/>
            </a:pPr>
            <a:r>
              <a:rPr lang="en-US" altLang="zh-CN" sz="2000" b="1" dirty="0">
                <a:latin typeface="宋体" panose="02010600030101010101" pitchFamily="2" charset="-122"/>
                <a:ea typeface="宋体" panose="02010600030101010101" pitchFamily="2" charset="-122"/>
              </a:rPr>
              <a:t>2013年，南非科学与工业研究委员会国家激光中心研究人员开发出世界首个数字激光器，开辟了激光应用的新前景。</a:t>
            </a:r>
            <a:endParaRPr lang="en-US" altLang="zh-CN" sz="2000" b="1" dirty="0">
              <a:latin typeface="宋体" panose="02010600030101010101" pitchFamily="2" charset="-122"/>
              <a:ea typeface="宋体" panose="02010600030101010101" pitchFamily="2" charset="-122"/>
            </a:endParaRPr>
          </a:p>
        </p:txBody>
      </p:sp>
      <p:sp>
        <p:nvSpPr>
          <p:cNvPr id="45059" name="文本框 1"/>
          <p:cNvSpPr txBox="1"/>
          <p:nvPr/>
        </p:nvSpPr>
        <p:spPr>
          <a:xfrm>
            <a:off x="3425825" y="296863"/>
            <a:ext cx="1866900" cy="704850"/>
          </a:xfrm>
          <a:prstGeom prst="rect">
            <a:avLst/>
          </a:prstGeom>
          <a:noFill/>
          <a:ln w="9525">
            <a:noFill/>
          </a:ln>
        </p:spPr>
        <p:txBody>
          <a:bodyPr wrap="none" anchor="t">
            <a:spAutoFit/>
          </a:bodyPr>
          <a:p>
            <a:pPr lvl="0" indent="0">
              <a:lnSpc>
                <a:spcPct val="90000"/>
              </a:lnSpc>
            </a:pPr>
            <a:r>
              <a:rPr lang="zh-CN" altLang="en-US" sz="4400" b="1" dirty="0">
                <a:solidFill>
                  <a:srgbClr val="0070C0"/>
                </a:solidFill>
                <a:latin typeface="Tahoma" panose="020B0604030504040204" pitchFamily="2" charset="0"/>
                <a:ea typeface="宋体" panose="02010600030101010101" pitchFamily="2" charset="-122"/>
              </a:rPr>
              <a:t>激光器</a:t>
            </a:r>
            <a:endParaRPr lang="zh-CN" altLang="en-US" sz="4400" b="1" dirty="0">
              <a:solidFill>
                <a:srgbClr val="0070C0"/>
              </a:solidFill>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220" name="文本占位符 9219"/>
          <p:cNvSpPr>
            <a:spLocks noGrp="1"/>
          </p:cNvSpPr>
          <p:nvPr/>
        </p:nvSpPr>
        <p:spPr>
          <a:xfrm>
            <a:off x="457200" y="1600200"/>
            <a:ext cx="8229600" cy="4525963"/>
          </a:xfrm>
          <a:prstGeom prst="rect">
            <a:avLst/>
          </a:prstGeom>
          <a:noFill/>
          <a:ln w="9525">
            <a:noFill/>
          </a:ln>
        </p:spPr>
        <p:txBody>
          <a:bodyPr anchor="t"/>
          <a:p>
            <a:pPr lvl="0" indent="457200">
              <a:spcBef>
                <a:spcPct val="0"/>
              </a:spcBef>
            </a:pPr>
            <a:r>
              <a:rPr lang="zh-CN" altLang="en-US" sz="3200">
                <a:latin typeface="宋体" panose="02010600030101010101" pitchFamily="2" charset="-122"/>
                <a:ea typeface="宋体" panose="02010600030101010101" pitchFamily="2" charset="-122"/>
              </a:rPr>
              <a:t>对激光器有不同的分类方法，一般按工作介质的不同来分类，在可以分为固体激光器、气体激光器、液体激光器和半导体激光器。另外，根据激光输出方式的不同又可分为连续激光器和脉冲激光器，其中脉冲激光的峰值功率可以非常大，还可以按发光的频率和发光功率大小分类。</a:t>
            </a:r>
            <a:endParaRPr lang="zh-CN" altLang="en-US" sz="3200">
              <a:latin typeface="宋体" panose="02010600030101010101" pitchFamily="2" charset="-122"/>
              <a:ea typeface="宋体" panose="02010600030101010101" pitchFamily="2" charset="-122"/>
            </a:endParaRPr>
          </a:p>
        </p:txBody>
      </p:sp>
      <p:sp>
        <p:nvSpPr>
          <p:cNvPr id="51203" name="标题 9218"/>
          <p:cNvSpPr>
            <a:spLocks noGrp="1"/>
          </p:cNvSpPr>
          <p:nvPr/>
        </p:nvSpPr>
        <p:spPr>
          <a:xfrm>
            <a:off x="457200" y="274638"/>
            <a:ext cx="8229600" cy="1143000"/>
          </a:xfrm>
          <a:prstGeom prst="rect">
            <a:avLst/>
          </a:prstGeom>
          <a:noFill/>
          <a:ln w="9525">
            <a:noFill/>
          </a:ln>
        </p:spPr>
        <p:txBody>
          <a:bodyPr anchor="ctr"/>
          <a:p>
            <a:pPr lvl="0" indent="0" algn="ctr"/>
            <a:r>
              <a:rPr lang="zh-CN" altLang="en-US" sz="4400" b="1">
                <a:latin typeface="宋体" panose="02010600030101010101" pitchFamily="2" charset="-122"/>
                <a:ea typeface="宋体" panose="02010600030101010101" pitchFamily="2" charset="-122"/>
              </a:rPr>
              <a:t>激光器的种类</a:t>
            </a:r>
            <a:endParaRPr lang="zh-CN" altLang="en-US" sz="4400" b="1">
              <a:latin typeface="宋体" panose="02010600030101010101" pitchFamily="2" charset="-122"/>
              <a:ea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0">
                                            <p:txEl>
                                              <p:charRg st="0" end="126"/>
                                            </p:txEl>
                                          </p:spTgt>
                                        </p:tgtEl>
                                        <p:attrNameLst>
                                          <p:attrName>style.visibility</p:attrName>
                                        </p:attrNameLst>
                                      </p:cBhvr>
                                      <p:to>
                                        <p:strVal val="visible"/>
                                      </p:to>
                                    </p:set>
                                    <p:anim from="(-#ppt_w/2)" to="(#ppt_x)" calcmode="lin" valueType="num">
                                      <p:cBhvr>
                                        <p:cTn id="7" dur="600" fill="hold">
                                          <p:stCondLst>
                                            <p:cond delay="0"/>
                                          </p:stCondLst>
                                        </p:cTn>
                                        <p:tgtEl>
                                          <p:spTgt spid="9220">
                                            <p:txEl>
                                              <p:charRg st="0" end="126"/>
                                            </p:txEl>
                                          </p:spTgt>
                                        </p:tgtEl>
                                        <p:attrNameLst>
                                          <p:attrName>ppt_x</p:attrName>
                                        </p:attrNameLst>
                                      </p:cBhvr>
                                    </p:anim>
                                    <p:anim from="0" to="-1.0" calcmode="lin" valueType="num">
                                      <p:cBhvr>
                                        <p:cTn id="8" dur="200" decel="50000" autoRev="1" fill="hold">
                                          <p:stCondLst>
                                            <p:cond delay="600"/>
                                          </p:stCondLst>
                                        </p:cTn>
                                        <p:tgtEl>
                                          <p:spTgt spid="9220">
                                            <p:txEl>
                                              <p:charRg st="0" end="126"/>
                                            </p:txEl>
                                          </p:spTgt>
                                        </p:tgtEl>
                                        <p:attrNameLst>
                                          <p:attrName>xshear</p:attrName>
                                        </p:attrNameLst>
                                      </p:cBhvr>
                                    </p:anim>
                                    <p:animScale>
                                      <p:cBhvr>
                                        <p:cTn id="9" dur="200" decel="100000" autoRev="1" fill="hold">
                                          <p:stCondLst>
                                            <p:cond delay="600"/>
                                          </p:stCondLst>
                                        </p:cTn>
                                        <p:tgtEl>
                                          <p:spTgt spid="9220">
                                            <p:txEl>
                                              <p:charRg st="0" end="126"/>
                                            </p:txEl>
                                          </p:spTgt>
                                        </p:tgtEl>
                                      </p:cBhvr>
                                      <p:from x="100000" y="100000"/>
                                      <p:to x="80000" y="100000"/>
                                    </p:animScale>
                                    <p:anim by="(#ppt_h/3+#ppt_w*0.1)" calcmode="lin" valueType="num">
                                      <p:cBhvr>
                                        <p:cTn id="10" dur="200" decel="100000" autoRev="1" fill="hold">
                                          <p:stCondLst>
                                            <p:cond delay="600"/>
                                          </p:stCondLst>
                                        </p:cTn>
                                        <p:tgtEl>
                                          <p:spTgt spid="9220">
                                            <p:txEl>
                                              <p:charRg st="0" end="12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44" name="文本占位符 10243"/>
          <p:cNvSpPr>
            <a:spLocks noGrp="1"/>
          </p:cNvSpPr>
          <p:nvPr/>
        </p:nvSpPr>
        <p:spPr>
          <a:xfrm>
            <a:off x="457200" y="1165225"/>
            <a:ext cx="8229600" cy="4525963"/>
          </a:xfrm>
          <a:prstGeom prst="rect">
            <a:avLst/>
          </a:prstGeom>
          <a:noFill/>
          <a:ln w="9525">
            <a:noFill/>
          </a:ln>
        </p:spPr>
        <p:txBody>
          <a:bodyPr anchor="t"/>
          <a:p>
            <a:pPr lvl="0" indent="457200">
              <a:spcBef>
                <a:spcPct val="0"/>
              </a:spcBef>
            </a:pPr>
            <a:r>
              <a:rPr lang="zh-CN" altLang="en-US" sz="2400">
                <a:latin typeface="宋体" panose="02010600030101010101" pitchFamily="2" charset="-122"/>
                <a:ea typeface="宋体" panose="02010600030101010101" pitchFamily="2" charset="-122"/>
              </a:rPr>
              <a:t>用固体激光材料作为工作物质的激光器。一般讲，固体激光器具有器件小、坚固、使用方便、输出功率大的特点。这种激光器的工作介质是在作为基质材料的晶体或玻璃中均匀掺入少量激活离子，除了前面介绍用红宝石和玻璃外，常用的还有钇铝石榴石（</a:t>
            </a:r>
            <a:r>
              <a:rPr lang="en-US" altLang="zh-CN" sz="2400">
                <a:latin typeface="宋体" panose="02010600030101010101" pitchFamily="2" charset="-122"/>
                <a:ea typeface="宋体" panose="02010600030101010101" pitchFamily="2" charset="-122"/>
              </a:rPr>
              <a:t>YAG</a:t>
            </a:r>
            <a:r>
              <a:rPr lang="zh-CN" altLang="en-US" sz="2400">
                <a:latin typeface="宋体" panose="02010600030101010101" pitchFamily="2" charset="-122"/>
                <a:ea typeface="宋体" panose="02010600030101010101" pitchFamily="2" charset="-122"/>
              </a:rPr>
              <a:t>）晶体中掺入三价钕离子的激光器，它发射</a:t>
            </a:r>
            <a:r>
              <a:rPr lang="en-US" altLang="zh-CN" sz="2400">
                <a:latin typeface="宋体" panose="02010600030101010101" pitchFamily="2" charset="-122"/>
                <a:ea typeface="宋体" panose="02010600030101010101" pitchFamily="2" charset="-122"/>
              </a:rPr>
              <a:t>1060nm</a:t>
            </a:r>
            <a:r>
              <a:rPr lang="zh-CN" altLang="en-US" sz="2400">
                <a:latin typeface="宋体" panose="02010600030101010101" pitchFamily="2" charset="-122"/>
                <a:ea typeface="宋体" panose="02010600030101010101" pitchFamily="2" charset="-122"/>
              </a:rPr>
              <a:t>的近红外激光。固体激光器一般连续功率可达</a:t>
            </a:r>
            <a:r>
              <a:rPr lang="en-US" altLang="zh-CN" sz="2400">
                <a:latin typeface="宋体" panose="02010600030101010101" pitchFamily="2" charset="-122"/>
                <a:ea typeface="宋体" panose="02010600030101010101" pitchFamily="2" charset="-122"/>
              </a:rPr>
              <a:t>100W</a:t>
            </a:r>
            <a:r>
              <a:rPr lang="zh-CN" altLang="en-US" sz="2400">
                <a:latin typeface="宋体" panose="02010600030101010101" pitchFamily="2" charset="-122"/>
                <a:ea typeface="宋体" panose="02010600030101010101" pitchFamily="2" charset="-122"/>
              </a:rPr>
              <a:t>以上，脉冲峰值功率可达</a:t>
            </a:r>
            <a:r>
              <a:rPr lang="en-US" altLang="zh-CN" sz="2400">
                <a:latin typeface="宋体" panose="02010600030101010101" pitchFamily="2" charset="-122"/>
                <a:ea typeface="宋体" panose="02010600030101010101" pitchFamily="2" charset="-122"/>
              </a:rPr>
              <a:t>10W</a:t>
            </a:r>
            <a:r>
              <a:rPr lang="zh-CN" altLang="en-US" sz="2400">
                <a:latin typeface="宋体" panose="02010600030101010101" pitchFamily="2" charset="-122"/>
                <a:ea typeface="宋体" panose="02010600030101010101" pitchFamily="2" charset="-122"/>
              </a:rPr>
              <a:t>。但由于工作介质的制备较复杂，所以价格较贵。</a:t>
            </a:r>
            <a:endParaRPr lang="zh-CN" altLang="en-US" sz="2400">
              <a:latin typeface="宋体" panose="02010600030101010101" pitchFamily="2" charset="-122"/>
              <a:ea typeface="宋体" panose="02010600030101010101" pitchFamily="2" charset="-122"/>
            </a:endParaRPr>
          </a:p>
        </p:txBody>
      </p:sp>
      <p:sp>
        <p:nvSpPr>
          <p:cNvPr id="52227" name="标题 10242"/>
          <p:cNvSpPr>
            <a:spLocks noGrp="1"/>
          </p:cNvSpPr>
          <p:nvPr/>
        </p:nvSpPr>
        <p:spPr>
          <a:xfrm>
            <a:off x="457200" y="274638"/>
            <a:ext cx="8229600" cy="1143000"/>
          </a:xfrm>
          <a:prstGeom prst="rect">
            <a:avLst/>
          </a:prstGeom>
          <a:noFill/>
          <a:ln w="9525">
            <a:noFill/>
          </a:ln>
        </p:spPr>
        <p:txBody>
          <a:bodyPr anchor="ctr"/>
          <a:p>
            <a:pPr lvl="0" indent="0" algn="ctr"/>
            <a:r>
              <a:rPr lang="zh-CN" altLang="en-US" sz="4400" b="1">
                <a:latin typeface="宋体" panose="02010600030101010101" pitchFamily="2" charset="-122"/>
                <a:ea typeface="宋体" panose="02010600030101010101" pitchFamily="2" charset="-122"/>
              </a:rPr>
              <a:t>固体激光器</a:t>
            </a:r>
            <a:endParaRPr lang="zh-CN" altLang="en-US" sz="4400" b="1">
              <a:latin typeface="宋体" panose="02010600030101010101" pitchFamily="2" charset="-122"/>
              <a:ea typeface="宋体" panose="02010600030101010101" pitchFamily="2" charset="-122"/>
            </a:endParaRPr>
          </a:p>
        </p:txBody>
      </p:sp>
      <p:pic>
        <p:nvPicPr>
          <p:cNvPr id="52228" name="图片 1"/>
          <p:cNvPicPr>
            <a:picLocks noChangeAspect="1"/>
          </p:cNvPicPr>
          <p:nvPr/>
        </p:nvPicPr>
        <p:blipFill>
          <a:blip r:embed="rId1"/>
          <a:stretch>
            <a:fillRect/>
          </a:stretch>
        </p:blipFill>
        <p:spPr>
          <a:xfrm>
            <a:off x="666750" y="4146550"/>
            <a:ext cx="2965450" cy="2270125"/>
          </a:xfrm>
          <a:prstGeom prst="rect">
            <a:avLst/>
          </a:prstGeom>
          <a:noFill/>
          <a:ln w="9525">
            <a:noFill/>
          </a:ln>
        </p:spPr>
      </p:pic>
      <p:pic>
        <p:nvPicPr>
          <p:cNvPr id="52229" name="图片 3"/>
          <p:cNvPicPr>
            <a:picLocks noChangeAspect="1"/>
          </p:cNvPicPr>
          <p:nvPr/>
        </p:nvPicPr>
        <p:blipFill>
          <a:blip r:embed="rId2"/>
          <a:stretch>
            <a:fillRect/>
          </a:stretch>
        </p:blipFill>
        <p:spPr>
          <a:xfrm>
            <a:off x="4591050" y="4146550"/>
            <a:ext cx="3025775" cy="227012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4">
                                            <p:txEl>
                                              <p:charRg st="0" end="164"/>
                                            </p:txEl>
                                          </p:spTgt>
                                        </p:tgtEl>
                                        <p:attrNameLst>
                                          <p:attrName>style.visibility</p:attrName>
                                        </p:attrNameLst>
                                      </p:cBhvr>
                                      <p:to>
                                        <p:strVal val="visible"/>
                                      </p:to>
                                    </p:set>
                                    <p:anim from="(-#ppt_w/2)" to="(#ppt_x)" calcmode="lin" valueType="num">
                                      <p:cBhvr>
                                        <p:cTn id="7" dur="600" fill="hold">
                                          <p:stCondLst>
                                            <p:cond delay="0"/>
                                          </p:stCondLst>
                                        </p:cTn>
                                        <p:tgtEl>
                                          <p:spTgt spid="10244">
                                            <p:txEl>
                                              <p:charRg st="0" end="164"/>
                                            </p:txEl>
                                          </p:spTgt>
                                        </p:tgtEl>
                                        <p:attrNameLst>
                                          <p:attrName>ppt_x</p:attrName>
                                        </p:attrNameLst>
                                      </p:cBhvr>
                                    </p:anim>
                                    <p:anim from="0" to="-1.0" calcmode="lin" valueType="num">
                                      <p:cBhvr>
                                        <p:cTn id="8" dur="200" decel="50000" autoRev="1" fill="hold">
                                          <p:stCondLst>
                                            <p:cond delay="600"/>
                                          </p:stCondLst>
                                        </p:cTn>
                                        <p:tgtEl>
                                          <p:spTgt spid="10244">
                                            <p:txEl>
                                              <p:charRg st="0" end="164"/>
                                            </p:txEl>
                                          </p:spTgt>
                                        </p:tgtEl>
                                        <p:attrNameLst>
                                          <p:attrName>xshear</p:attrName>
                                        </p:attrNameLst>
                                      </p:cBhvr>
                                    </p:anim>
                                    <p:animScale>
                                      <p:cBhvr>
                                        <p:cTn id="9" dur="200" decel="100000" autoRev="1" fill="hold">
                                          <p:stCondLst>
                                            <p:cond delay="600"/>
                                          </p:stCondLst>
                                        </p:cTn>
                                        <p:tgtEl>
                                          <p:spTgt spid="10244">
                                            <p:txEl>
                                              <p:charRg st="0" end="164"/>
                                            </p:txEl>
                                          </p:spTgt>
                                        </p:tgtEl>
                                      </p:cBhvr>
                                      <p:from x="100000" y="100000"/>
                                      <p:to x="80000" y="100000"/>
                                    </p:animScale>
                                    <p:anim by="(#ppt_h/3+#ppt_w*0.1)" calcmode="lin" valueType="num">
                                      <p:cBhvr>
                                        <p:cTn id="10" dur="200" decel="100000" autoRev="1" fill="hold">
                                          <p:stCondLst>
                                            <p:cond delay="600"/>
                                          </p:stCondLst>
                                        </p:cTn>
                                        <p:tgtEl>
                                          <p:spTgt spid="10244">
                                            <p:txEl>
                                              <p:charRg st="0" end="16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5298" name="标题 11266"/>
          <p:cNvSpPr>
            <a:spLocks noGrp="1"/>
          </p:cNvSpPr>
          <p:nvPr/>
        </p:nvSpPr>
        <p:spPr>
          <a:xfrm>
            <a:off x="457200" y="274638"/>
            <a:ext cx="8229600" cy="985837"/>
          </a:xfrm>
          <a:prstGeom prst="rect">
            <a:avLst/>
          </a:prstGeom>
          <a:noFill/>
          <a:ln w="9525">
            <a:noFill/>
          </a:ln>
        </p:spPr>
        <p:txBody>
          <a:bodyPr anchor="ctr"/>
          <a:p>
            <a:pPr lvl="0" indent="0" algn="ctr"/>
            <a:r>
              <a:rPr lang="zh-CN" altLang="en-US" sz="4400" b="1">
                <a:latin typeface="宋体" panose="02010600030101010101" pitchFamily="2" charset="-122"/>
                <a:ea typeface="宋体" panose="02010600030101010101" pitchFamily="2" charset="-122"/>
              </a:rPr>
              <a:t>气体激光器</a:t>
            </a:r>
            <a:endParaRPr lang="zh-CN" altLang="en-US" sz="4400" b="1">
              <a:latin typeface="宋体" panose="02010600030101010101" pitchFamily="2" charset="-122"/>
              <a:ea typeface="宋体" panose="02010600030101010101" pitchFamily="2" charset="-122"/>
            </a:endParaRPr>
          </a:p>
        </p:txBody>
      </p:sp>
      <p:sp>
        <p:nvSpPr>
          <p:cNvPr id="1124355" name="内容占位符 1124354"/>
          <p:cNvSpPr>
            <a:spLocks noGrp="1"/>
          </p:cNvSpPr>
          <p:nvPr/>
        </p:nvSpPr>
        <p:spPr>
          <a:xfrm>
            <a:off x="539750" y="1152525"/>
            <a:ext cx="8147050" cy="4867275"/>
          </a:xfrm>
          <a:prstGeom prst="rect">
            <a:avLst/>
          </a:prstGeom>
          <a:noFill/>
          <a:ln w="9525">
            <a:noFill/>
          </a:ln>
        </p:spPr>
        <p:txBody>
          <a:bodyPr anchor="t"/>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fontAlgn="base">
              <a:lnSpc>
                <a:spcPct val="120000"/>
              </a:lnSpc>
              <a:spcBef>
                <a:spcPts val="600"/>
              </a:spcBef>
            </a:pPr>
            <a:endParaRPr lang="zh-CN" altLang="en-US" sz="2000" strike="noStrike" noProof="1" dirty="0">
              <a:latin typeface="Times New Roman" panose="02020603050405020304" pitchFamily="2" charset="0"/>
            </a:endParaRPr>
          </a:p>
          <a:p>
            <a:pPr marL="0" indent="0" fontAlgn="base">
              <a:lnSpc>
                <a:spcPct val="120000"/>
              </a:lnSpc>
              <a:spcBef>
                <a:spcPts val="600"/>
              </a:spcBef>
              <a:buNone/>
            </a:pPr>
            <a:endParaRPr lang="zh-CN" altLang="en-US" sz="2000" strike="noStrike" noProof="1" dirty="0">
              <a:latin typeface="Times New Roman" panose="02020603050405020304" pitchFamily="2" charset="0"/>
            </a:endParaRPr>
          </a:p>
        </p:txBody>
      </p:sp>
      <p:sp>
        <p:nvSpPr>
          <p:cNvPr id="2" name="内容占位符 1124354"/>
          <p:cNvSpPr>
            <a:spLocks noGrp="1"/>
          </p:cNvSpPr>
          <p:nvPr/>
        </p:nvSpPr>
        <p:spPr>
          <a:xfrm>
            <a:off x="539750" y="1152525"/>
            <a:ext cx="8147050" cy="3068955"/>
          </a:xfrm>
          <a:prstGeom prst="rect">
            <a:avLst/>
          </a:prstGeom>
          <a:noFill/>
          <a:ln w="9525">
            <a:noFill/>
          </a:ln>
        </p:spPr>
        <p:txBody>
          <a:bodyPr anchor="t"/>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indent="457200" fontAlgn="base">
              <a:lnSpc>
                <a:spcPct val="120000"/>
              </a:lnSpc>
              <a:spcBef>
                <a:spcPts val="600"/>
              </a:spcBef>
              <a:buNone/>
            </a:pPr>
            <a:r>
              <a:rPr lang="zh-CN" altLang="en-US" sz="2000" strike="noStrike" noProof="1" dirty="0">
                <a:latin typeface="Times New Roman" panose="02020603050405020304" pitchFamily="2" charset="0"/>
                <a:ea typeface="+mn-ea"/>
                <a:cs typeface="+mn-cs"/>
              </a:rPr>
              <a:t>气体激光器是利用气体为工作物质产生激光的器件。常用电激励方式，在适当放电条件下，利用电子碰撞激发和能量转移激发等，气体粒子有选择性地被激发到某高能级上，从而形成与某低能级间的粒子数反转，产生受激发射跃迁。气体激光器结构简单、造价低，操作方便，工作介质均匀，光束质量好以及能长时间较稳定地连续工作。是目前品种最多、应用最广泛的一类激光器，市场占有率达60%。氦氖激光器是其中最常见的一种。产生的激光波长是632.8nm。最小的氦-氖激光管已经做到长14.6cm、直径2.5cm，重70g，功率为0.5mW。</a:t>
            </a:r>
            <a:endParaRPr lang="zh-CN" altLang="en-US" sz="2000" strike="noStrike" noProof="1" dirty="0">
              <a:latin typeface="Times New Roman" panose="02020603050405020304" pitchFamily="2" charset="0"/>
            </a:endParaRPr>
          </a:p>
        </p:txBody>
      </p:sp>
      <p:pic>
        <p:nvPicPr>
          <p:cNvPr id="56323" name="图片 4"/>
          <p:cNvPicPr>
            <a:picLocks noChangeAspect="1"/>
          </p:cNvPicPr>
          <p:nvPr/>
        </p:nvPicPr>
        <p:blipFill>
          <a:blip r:embed="rId1"/>
          <a:stretch>
            <a:fillRect/>
          </a:stretch>
        </p:blipFill>
        <p:spPr>
          <a:xfrm>
            <a:off x="2411095" y="4111625"/>
            <a:ext cx="3749040" cy="293433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24355">
                                            <p:txEl>
                                              <p:charRg st="36" end="140"/>
                                            </p:txEl>
                                          </p:spTgt>
                                        </p:tgtEl>
                                        <p:attrNameLst>
                                          <p:attrName>style.visibility</p:attrName>
                                        </p:attrNameLst>
                                      </p:cBhvr>
                                      <p:to>
                                        <p:strVal val="visible"/>
                                      </p:to>
                                    </p:set>
                                    <p:animEffect transition="in" filter="box(in)">
                                      <p:cBhvr>
                                        <p:cTn id="7" dur="500"/>
                                        <p:tgtEl>
                                          <p:spTgt spid="1124355">
                                            <p:txEl>
                                              <p:charRg st="36" end="14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4355">
                                            <p:txEl>
                                              <p:charRg st="141" end="198"/>
                                            </p:txEl>
                                          </p:spTgt>
                                        </p:tgtEl>
                                        <p:attrNameLst>
                                          <p:attrName>style.visibility</p:attrName>
                                        </p:attrNameLst>
                                      </p:cBhvr>
                                      <p:to>
                                        <p:strVal val="visible"/>
                                      </p:to>
                                    </p:set>
                                    <p:animEffect transition="in" filter="box(in)">
                                      <p:cBhvr>
                                        <p:cTn id="10" dur="500"/>
                                        <p:tgtEl>
                                          <p:spTgt spid="1124355">
                                            <p:txEl>
                                              <p:charRg st="141" end="198"/>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24355">
                                            <p:txEl>
                                              <p:pRg st="3" end="3"/>
                                            </p:txEl>
                                          </p:spTgt>
                                        </p:tgtEl>
                                        <p:attrNameLst>
                                          <p:attrName>style.visibility</p:attrName>
                                        </p:attrNameLst>
                                      </p:cBhvr>
                                      <p:to>
                                        <p:strVal val="visible"/>
                                      </p:to>
                                    </p:set>
                                    <p:animEffect transition="in" filter="box(in)">
                                      <p:cBhvr>
                                        <p:cTn id="13" dur="500"/>
                                        <p:tgtEl>
                                          <p:spTgt spid="1124355">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charRg st="36" end="140"/>
                                            </p:txEl>
                                          </p:spTgt>
                                        </p:tgtEl>
                                        <p:attrNameLst>
                                          <p:attrName>style.visibility</p:attrName>
                                        </p:attrNameLst>
                                      </p:cBhvr>
                                      <p:to>
                                        <p:strVal val="visible"/>
                                      </p:to>
                                    </p:set>
                                    <p:animEffect transition="in" filter="box(in)">
                                      <p:cBhvr>
                                        <p:cTn id="16" dur="500"/>
                                        <p:tgtEl>
                                          <p:spTgt spid="2">
                                            <p:txEl>
                                              <p:charRg st="36" end="14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charRg st="141" end="198"/>
                                            </p:txEl>
                                          </p:spTgt>
                                        </p:tgtEl>
                                        <p:attrNameLst>
                                          <p:attrName>style.visibility</p:attrName>
                                        </p:attrNameLst>
                                      </p:cBhvr>
                                      <p:to>
                                        <p:strVal val="visible"/>
                                      </p:to>
                                    </p:set>
                                    <p:animEffect transition="in" filter="box(in)">
                                      <p:cBhvr>
                                        <p:cTn id="19" dur="500"/>
                                        <p:tgtEl>
                                          <p:spTgt spid="2">
                                            <p:txEl>
                                              <p:charRg st="141" end="1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21283" name="内容占位符 1121282"/>
          <p:cNvSpPr>
            <a:spLocks noGrp="1"/>
          </p:cNvSpPr>
          <p:nvPr>
            <p:ph idx="1"/>
          </p:nvPr>
        </p:nvSpPr>
        <p:spPr>
          <a:xfrm>
            <a:off x="395288" y="549275"/>
            <a:ext cx="8353425" cy="5616575"/>
          </a:xfrm>
        </p:spPr>
        <p:txBody>
          <a:bodyPr anchor="t"/>
          <a:p>
            <a:pPr>
              <a:lnSpc>
                <a:spcPct val="120000"/>
              </a:lnSpc>
              <a:spcBef>
                <a:spcPts val="600"/>
              </a:spcBef>
              <a:buFont typeface="Wingdings" panose="05000000000000000000" pitchFamily="2" charset="2"/>
              <a:buChar char="Ø"/>
            </a:pPr>
            <a:r>
              <a:rPr lang="zh-CN" altLang="en-US" sz="2000" b="1" dirty="0">
                <a:latin typeface="Times New Roman" panose="02020603050405020304" pitchFamily="2" charset="0"/>
              </a:rPr>
              <a:t>原子激光器</a:t>
            </a:r>
            <a:r>
              <a:rPr lang="zh-CN" altLang="en-US" sz="2000" dirty="0">
                <a:latin typeface="Times New Roman" panose="02020603050405020304" pitchFamily="2" charset="0"/>
              </a:rPr>
              <a:t>中产生激光作用的是未电离的气体原子</a:t>
            </a:r>
            <a:r>
              <a:rPr lang="en-US" altLang="zh-CN" sz="2000">
                <a:latin typeface="Times New Roman" panose="02020603050405020304" pitchFamily="2" charset="0"/>
              </a:rPr>
              <a:t>,</a:t>
            </a:r>
            <a:r>
              <a:rPr lang="zh-CN" altLang="en-US" sz="2000" dirty="0">
                <a:latin typeface="Times New Roman" panose="02020603050405020304" pitchFamily="2" charset="0"/>
              </a:rPr>
              <a:t>激光跃迁发生在气体原子的不同激发态之间。采用的气体主要是氦、氖、氩、氪、氙等惰性气体和镉、铜、锰、锌、铅等金属原子蒸气。原子激光器的典型代表是</a:t>
            </a:r>
            <a:r>
              <a:rPr lang="en-US" altLang="zh-CN" sz="2000" b="1">
                <a:latin typeface="Times New Roman" panose="02020603050405020304" pitchFamily="2" charset="0"/>
              </a:rPr>
              <a:t>He-Ne</a:t>
            </a:r>
            <a:r>
              <a:rPr lang="zh-CN" altLang="en-US" sz="2000" b="1" dirty="0">
                <a:latin typeface="Times New Roman" panose="02020603050405020304" pitchFamily="2" charset="0"/>
              </a:rPr>
              <a:t>激光器，</a:t>
            </a:r>
            <a:r>
              <a:rPr lang="zh-CN" altLang="en-US" sz="2000" dirty="0">
                <a:latin typeface="Times New Roman" panose="02020603050405020304" pitchFamily="2" charset="0"/>
              </a:rPr>
              <a:t>此激光器是最早出现也是最为常见的气体激光器之一，工作物质为氦、氖两种气体按一定比例的混合物。根据工作条件的不同，可以输出5种不同波长的激光，而最常用的则是波长为632.8纳米的红光，具有非常好的光束质量，在精密测量、准直和测距中得到广泛的应用。</a:t>
            </a:r>
            <a:endParaRPr lang="zh-CN" altLang="en-US" sz="2000" dirty="0">
              <a:latin typeface="Times New Roman" panose="02020603050405020304" pitchFamily="2" charset="0"/>
            </a:endParaRPr>
          </a:p>
          <a:p>
            <a:pPr>
              <a:lnSpc>
                <a:spcPct val="120000"/>
              </a:lnSpc>
              <a:spcBef>
                <a:spcPts val="600"/>
              </a:spcBef>
              <a:buFont typeface="Wingdings" panose="05000000000000000000" pitchFamily="2" charset="2"/>
              <a:buChar char="Ø"/>
            </a:pPr>
            <a:endParaRPr lang="zh-CN" altLang="en-US" sz="2000" dirty="0">
              <a:latin typeface="Times New Roman" panose="02020603050405020304" pitchFamily="2" charset="0"/>
            </a:endParaRPr>
          </a:p>
        </p:txBody>
      </p:sp>
      <p:pic>
        <p:nvPicPr>
          <p:cNvPr id="57347" name="图片 1" descr="wKhQt1OtoIyEJH0SAAAAAK4EuTU110"/>
          <p:cNvPicPr>
            <a:picLocks noChangeAspect="1"/>
          </p:cNvPicPr>
          <p:nvPr/>
        </p:nvPicPr>
        <p:blipFill>
          <a:blip r:embed="rId1"/>
          <a:stretch>
            <a:fillRect/>
          </a:stretch>
        </p:blipFill>
        <p:spPr>
          <a:xfrm>
            <a:off x="585788" y="3586163"/>
            <a:ext cx="3994150" cy="3022600"/>
          </a:xfrm>
          <a:prstGeom prst="rect">
            <a:avLst/>
          </a:prstGeom>
          <a:noFill/>
          <a:ln w="9525">
            <a:noFill/>
          </a:ln>
        </p:spPr>
      </p:pic>
      <p:pic>
        <p:nvPicPr>
          <p:cNvPr id="57348" name="图片 2" descr="wKhQsVOpfOOEQrjJAAAAAKx1N_4559"/>
          <p:cNvPicPr>
            <a:picLocks noChangeAspect="1"/>
          </p:cNvPicPr>
          <p:nvPr/>
        </p:nvPicPr>
        <p:blipFill>
          <a:blip r:embed="rId2"/>
          <a:stretch>
            <a:fillRect/>
          </a:stretch>
        </p:blipFill>
        <p:spPr>
          <a:xfrm>
            <a:off x="4933950" y="3586163"/>
            <a:ext cx="3486150" cy="3062287"/>
          </a:xfrm>
          <a:prstGeom prst="rect">
            <a:avLst/>
          </a:prstGeom>
          <a:noFill/>
          <a:ln w="9525">
            <a:noFill/>
          </a:ln>
        </p:spPr>
      </p:pic>
      <p:sp>
        <p:nvSpPr>
          <p:cNvPr id="57349" name="文本框 1"/>
          <p:cNvSpPr txBox="1"/>
          <p:nvPr/>
        </p:nvSpPr>
        <p:spPr>
          <a:xfrm>
            <a:off x="5991225" y="3108325"/>
            <a:ext cx="1924050" cy="457200"/>
          </a:xfrm>
          <a:prstGeom prst="rect">
            <a:avLst/>
          </a:prstGeom>
          <a:noFill/>
          <a:ln w="9525">
            <a:noFill/>
          </a:ln>
        </p:spPr>
        <p:txBody>
          <a:bodyPr wrap="square" anchor="t">
            <a:spAutoFit/>
          </a:bodyPr>
          <a:p>
            <a:pPr lvl="0" indent="0"/>
            <a:r>
              <a:rPr lang="en-US" altLang="zh-CN" sz="2400" b="1">
                <a:latin typeface="宋体" panose="02010600030101010101" pitchFamily="2" charset="-122"/>
                <a:ea typeface="宋体" panose="02010600030101010101" pitchFamily="2" charset="-122"/>
              </a:rPr>
              <a:t>He-Ne</a:t>
            </a:r>
            <a:r>
              <a:rPr lang="zh-CN" altLang="en-US" sz="2400" b="1" dirty="0">
                <a:latin typeface="宋体" panose="02010600030101010101" pitchFamily="2" charset="-122"/>
                <a:ea typeface="宋体" panose="02010600030101010101" pitchFamily="2" charset="-122"/>
              </a:rPr>
              <a:t>激光器</a:t>
            </a:r>
            <a:endParaRPr lang="zh-CN" altLang="en-US" sz="2400" b="1">
              <a:latin typeface="宋体" panose="02010600030101010101" pitchFamily="2" charset="-122"/>
              <a:ea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1283">
                                            <p:txEl>
                                              <p:charRg st="0" end="104"/>
                                            </p:txEl>
                                          </p:spTgt>
                                        </p:tgtEl>
                                        <p:attrNameLst>
                                          <p:attrName>style.visibility</p:attrName>
                                        </p:attrNameLst>
                                      </p:cBhvr>
                                      <p:to>
                                        <p:strVal val="visible"/>
                                      </p:to>
                                    </p:set>
                                    <p:anim calcmode="lin" valueType="num">
                                      <p:cBhvr>
                                        <p:cTn id="7" dur="500" fill="hold"/>
                                        <p:tgtEl>
                                          <p:spTgt spid="1121283">
                                            <p:txEl>
                                              <p:charRg st="0" end="104"/>
                                            </p:txEl>
                                          </p:spTgt>
                                        </p:tgtEl>
                                        <p:attrNameLst>
                                          <p:attrName>ppt_x</p:attrName>
                                        </p:attrNameLst>
                                      </p:cBhvr>
                                      <p:tavLst>
                                        <p:tav tm="0">
                                          <p:val>
                                            <p:strVal val="#ppt_x"/>
                                          </p:val>
                                        </p:tav>
                                        <p:tav tm="100000">
                                          <p:val>
                                            <p:strVal val="#ppt_x"/>
                                          </p:val>
                                        </p:tav>
                                      </p:tavLst>
                                    </p:anim>
                                    <p:anim calcmode="lin" valueType="num">
                                      <p:cBhvr>
                                        <p:cTn id="8" dur="500" fill="hold"/>
                                        <p:tgtEl>
                                          <p:spTgt spid="1121283">
                                            <p:txEl>
                                              <p:charRg st="0" end="10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8370" name="内容占位符 2"/>
          <p:cNvSpPr>
            <a:spLocks noGrp="1"/>
          </p:cNvSpPr>
          <p:nvPr>
            <p:ph idx="1"/>
          </p:nvPr>
        </p:nvSpPr>
        <p:spPr>
          <a:xfrm>
            <a:off x="457200" y="323850"/>
            <a:ext cx="8229600" cy="5802313"/>
          </a:xfrm>
        </p:spPr>
        <p:txBody>
          <a:bodyPr anchor="t"/>
          <a:p>
            <a:pPr>
              <a:lnSpc>
                <a:spcPct val="120000"/>
              </a:lnSpc>
              <a:spcBef>
                <a:spcPts val="600"/>
              </a:spcBef>
              <a:buFont typeface="Wingdings" panose="05000000000000000000" pitchFamily="2" charset="2"/>
              <a:buChar char="Ø"/>
            </a:pPr>
            <a:r>
              <a:rPr lang="zh-CN" altLang="en-US" sz="2000" b="1" dirty="0">
                <a:latin typeface="Times New Roman" panose="02020603050405020304" pitchFamily="2" charset="0"/>
              </a:rPr>
              <a:t>分子激光器中</a:t>
            </a:r>
            <a:r>
              <a:rPr lang="zh-CN" altLang="en-US" sz="2000" dirty="0">
                <a:latin typeface="Times New Roman" panose="02020603050405020304" pitchFamily="2" charset="0"/>
              </a:rPr>
              <a:t>产生激光作用的是未电离的气体分子</a:t>
            </a:r>
            <a:r>
              <a:rPr lang="en-US" altLang="zh-CN" sz="2000">
                <a:latin typeface="Times New Roman" panose="02020603050405020304" pitchFamily="2" charset="0"/>
              </a:rPr>
              <a:t>,</a:t>
            </a:r>
            <a:r>
              <a:rPr lang="zh-CN" altLang="en-US" sz="2000" dirty="0">
                <a:latin typeface="Times New Roman" panose="02020603050405020304" pitchFamily="2" charset="0"/>
              </a:rPr>
              <a:t>激光跃迁发生在气体分子不同的振</a:t>
            </a:r>
            <a:r>
              <a:rPr lang="en-US" altLang="zh-CN" sz="2000">
                <a:latin typeface="Times New Roman" panose="02020603050405020304" pitchFamily="2" charset="0"/>
              </a:rPr>
              <a:t>-</a:t>
            </a:r>
            <a:r>
              <a:rPr lang="zh-CN" altLang="en-US" sz="2000" dirty="0">
                <a:latin typeface="Times New Roman" panose="02020603050405020304" pitchFamily="2" charset="0"/>
              </a:rPr>
              <a:t>转能级之间。采用的气体主要有</a:t>
            </a:r>
            <a:r>
              <a:rPr lang="en-US" altLang="zh-CN" sz="2000">
                <a:latin typeface="Times New Roman" panose="02020603050405020304" pitchFamily="2" charset="0"/>
              </a:rPr>
              <a:t>CO</a:t>
            </a:r>
            <a:r>
              <a:rPr lang="en-US" altLang="zh-CN" sz="2000" baseline="-25000">
                <a:latin typeface="Times New Roman" panose="02020603050405020304" pitchFamily="2" charset="0"/>
              </a:rPr>
              <a:t>2</a:t>
            </a:r>
            <a:r>
              <a:rPr lang="zh-CN" altLang="en-US" sz="2000" dirty="0">
                <a:latin typeface="Times New Roman" panose="02020603050405020304" pitchFamily="2" charset="0"/>
              </a:rPr>
              <a:t>、</a:t>
            </a:r>
            <a:r>
              <a:rPr lang="en-US" altLang="zh-CN" sz="2000">
                <a:latin typeface="Times New Roman" panose="02020603050405020304" pitchFamily="2" charset="0"/>
              </a:rPr>
              <a:t>CO</a:t>
            </a:r>
            <a:r>
              <a:rPr lang="zh-CN" altLang="en-US" sz="2000" dirty="0">
                <a:latin typeface="Times New Roman" panose="02020603050405020304" pitchFamily="2" charset="0"/>
              </a:rPr>
              <a:t>、</a:t>
            </a:r>
            <a:r>
              <a:rPr lang="en-US" altLang="zh-CN" sz="2000">
                <a:latin typeface="Times New Roman" panose="02020603050405020304" pitchFamily="2" charset="0"/>
              </a:rPr>
              <a:t>N</a:t>
            </a:r>
            <a:r>
              <a:rPr lang="en-US" altLang="zh-CN" sz="2000" baseline="-25000">
                <a:latin typeface="Times New Roman" panose="02020603050405020304" pitchFamily="2" charset="0"/>
              </a:rPr>
              <a:t>2</a:t>
            </a:r>
            <a:r>
              <a:rPr lang="zh-CN" altLang="en-US" sz="2000" dirty="0">
                <a:latin typeface="Times New Roman" panose="02020603050405020304" pitchFamily="2" charset="0"/>
              </a:rPr>
              <a:t>、</a:t>
            </a:r>
            <a:r>
              <a:rPr lang="en-US" altLang="zh-CN" sz="2000">
                <a:latin typeface="Times New Roman" panose="02020603050405020304" pitchFamily="2" charset="0"/>
              </a:rPr>
              <a:t>O</a:t>
            </a:r>
            <a:r>
              <a:rPr lang="en-US" altLang="zh-CN" sz="2000" baseline="-25000">
                <a:latin typeface="Times New Roman" panose="02020603050405020304" pitchFamily="2" charset="0"/>
              </a:rPr>
              <a:t>2</a:t>
            </a:r>
            <a:r>
              <a:rPr lang="zh-CN" altLang="en-US" sz="2000" dirty="0">
                <a:latin typeface="Times New Roman" panose="02020603050405020304" pitchFamily="2" charset="0"/>
              </a:rPr>
              <a:t>、</a:t>
            </a:r>
            <a:r>
              <a:rPr lang="en-US" altLang="zh-CN" sz="2000">
                <a:latin typeface="Times New Roman" panose="02020603050405020304" pitchFamily="2" charset="0"/>
              </a:rPr>
              <a:t>N</a:t>
            </a:r>
            <a:r>
              <a:rPr lang="en-US" altLang="zh-CN" sz="2000" baseline="-25000">
                <a:latin typeface="Times New Roman" panose="02020603050405020304" pitchFamily="2" charset="0"/>
              </a:rPr>
              <a:t>2</a:t>
            </a:r>
            <a:r>
              <a:rPr lang="en-US" altLang="zh-CN" sz="2000">
                <a:latin typeface="Times New Roman" panose="02020603050405020304" pitchFamily="2" charset="0"/>
              </a:rPr>
              <a:t>O</a:t>
            </a:r>
            <a:r>
              <a:rPr lang="zh-CN" altLang="en-US" sz="2000" dirty="0">
                <a:latin typeface="Times New Roman" panose="02020603050405020304" pitchFamily="2" charset="0"/>
              </a:rPr>
              <a:t>、</a:t>
            </a:r>
            <a:r>
              <a:rPr lang="en-US" altLang="zh-CN" sz="2000">
                <a:latin typeface="Times New Roman" panose="02020603050405020304" pitchFamily="2" charset="0"/>
              </a:rPr>
              <a:t>H</a:t>
            </a:r>
            <a:r>
              <a:rPr lang="en-US" altLang="zh-CN" sz="2000" baseline="-25000">
                <a:latin typeface="Times New Roman" panose="02020603050405020304" pitchFamily="2" charset="0"/>
              </a:rPr>
              <a:t>2</a:t>
            </a:r>
            <a:r>
              <a:rPr lang="en-US" altLang="zh-CN" sz="2000">
                <a:latin typeface="Times New Roman" panose="02020603050405020304" pitchFamily="2" charset="0"/>
              </a:rPr>
              <a:t>O</a:t>
            </a:r>
            <a:r>
              <a:rPr lang="zh-CN" altLang="en-US" sz="2000" dirty="0">
                <a:latin typeface="Times New Roman" panose="02020603050405020304" pitchFamily="2" charset="0"/>
              </a:rPr>
              <a:t>、</a:t>
            </a:r>
            <a:r>
              <a:rPr lang="en-US" altLang="zh-CN" sz="2000">
                <a:latin typeface="Times New Roman" panose="02020603050405020304" pitchFamily="2" charset="0"/>
              </a:rPr>
              <a:t>H</a:t>
            </a:r>
            <a:r>
              <a:rPr lang="en-US" altLang="zh-CN" sz="2000" baseline="-25000">
                <a:latin typeface="Times New Roman" panose="02020603050405020304" pitchFamily="2" charset="0"/>
              </a:rPr>
              <a:t>2 </a:t>
            </a:r>
            <a:r>
              <a:rPr lang="zh-CN" altLang="en-US" sz="2000" dirty="0">
                <a:latin typeface="Times New Roman" panose="02020603050405020304" pitchFamily="2" charset="0"/>
              </a:rPr>
              <a:t>等分子气体。分子激光器的典型代表是</a:t>
            </a:r>
            <a:r>
              <a:rPr lang="en-US" altLang="zh-CN" sz="2000" b="1">
                <a:latin typeface="Times New Roman" panose="02020603050405020304" pitchFamily="2" charset="0"/>
              </a:rPr>
              <a:t>CO</a:t>
            </a:r>
            <a:r>
              <a:rPr lang="en-US" altLang="zh-CN" sz="2000" b="1" baseline="-25000">
                <a:latin typeface="Times New Roman" panose="02020603050405020304" pitchFamily="2" charset="0"/>
              </a:rPr>
              <a:t>2</a:t>
            </a:r>
            <a:r>
              <a:rPr lang="en-US" altLang="zh-CN" sz="2000" b="1">
                <a:latin typeface="Times New Roman" panose="02020603050405020304" pitchFamily="2" charset="0"/>
              </a:rPr>
              <a:t> </a:t>
            </a:r>
            <a:r>
              <a:rPr lang="zh-CN" altLang="en-US" sz="2000" b="1" dirty="0">
                <a:latin typeface="Times New Roman" panose="02020603050405020304" pitchFamily="2" charset="0"/>
              </a:rPr>
              <a:t>激光器</a:t>
            </a:r>
            <a:r>
              <a:rPr lang="zh-CN" altLang="en-US" sz="2000" dirty="0">
                <a:latin typeface="Times New Roman" panose="02020603050405020304" pitchFamily="2" charset="0"/>
              </a:rPr>
              <a:t>。它是一种能量转换效率较高（大约在10%～25%范围内）和输出最强的气体激光器</a:t>
            </a:r>
            <a:r>
              <a:rPr lang="zh-CN" altLang="en-US" sz="2000" dirty="0">
                <a:latin typeface="Times New Roman" panose="02020603050405020304" pitchFamily="2" charset="0"/>
                <a:sym typeface="宋体" panose="02010600030101010101" pitchFamily="2" charset="-122"/>
              </a:rPr>
              <a:t>，可以获得很高激光功率,连续输出功率高达万瓦。十分炫酷的是，应用CO2激光相干成像雷达可进行机载反坦克导弹的精确制导。早在20世纪70年代末，美国国防先进技术研究计划局（Defence Advanced Research Projects Agency）就决定把CO</a:t>
            </a:r>
            <a:r>
              <a:rPr lang="zh-CN" altLang="en-US" sz="2000" baseline="-25000" dirty="0">
                <a:latin typeface="Times New Roman" panose="02020603050405020304" pitchFamily="2" charset="0"/>
                <a:sym typeface="宋体" panose="02010600030101010101" pitchFamily="2" charset="-122"/>
              </a:rPr>
              <a:t>2</a:t>
            </a:r>
            <a:r>
              <a:rPr lang="zh-CN" altLang="en-US" sz="2000" dirty="0">
                <a:latin typeface="Times New Roman" panose="02020603050405020304" pitchFamily="2" charset="0"/>
                <a:sym typeface="宋体" panose="02010600030101010101" pitchFamily="2" charset="-122"/>
              </a:rPr>
              <a:t>激光相干成像雷达作为第二代巡航导弹制导系统的主攻方向，现已到了技术基本成熟阶段，可装在战斧（Tomahawk）改型巡航导弹上。</a:t>
            </a:r>
            <a:endParaRPr lang="zh-CN" altLang="en-US" sz="2000" dirty="0">
              <a:latin typeface="Times New Roman" panose="02020603050405020304" pitchFamily="2" charset="0"/>
              <a:sym typeface="宋体" panose="02010600030101010101" pitchFamily="2" charset="-122"/>
            </a:endParaRPr>
          </a:p>
          <a:p>
            <a:endParaRPr lang="zh-CN" altLang="en-US" sz="2000"/>
          </a:p>
        </p:txBody>
      </p:sp>
      <p:pic>
        <p:nvPicPr>
          <p:cNvPr id="58371" name="图片 3"/>
          <p:cNvPicPr>
            <a:picLocks noChangeAspect="1"/>
          </p:cNvPicPr>
          <p:nvPr/>
        </p:nvPicPr>
        <p:blipFill>
          <a:blip r:embed="rId1"/>
          <a:stretch>
            <a:fillRect/>
          </a:stretch>
        </p:blipFill>
        <p:spPr>
          <a:xfrm>
            <a:off x="1038225" y="4062413"/>
            <a:ext cx="2946400" cy="2209800"/>
          </a:xfrm>
          <a:prstGeom prst="rect">
            <a:avLst/>
          </a:prstGeom>
          <a:noFill/>
          <a:ln w="9525">
            <a:noFill/>
          </a:ln>
        </p:spPr>
      </p:pic>
      <p:pic>
        <p:nvPicPr>
          <p:cNvPr id="58372" name="图片 4"/>
          <p:cNvPicPr>
            <a:picLocks noChangeAspect="1"/>
          </p:cNvPicPr>
          <p:nvPr/>
        </p:nvPicPr>
        <p:blipFill>
          <a:blip r:embed="rId2"/>
          <a:stretch>
            <a:fillRect/>
          </a:stretch>
        </p:blipFill>
        <p:spPr>
          <a:xfrm>
            <a:off x="4254500" y="4062413"/>
            <a:ext cx="4216400" cy="2209800"/>
          </a:xfrm>
          <a:prstGeom prst="rect">
            <a:avLst/>
          </a:prstGeom>
          <a:noFill/>
          <a:ln w="9525">
            <a:noFill/>
          </a:ln>
        </p:spPr>
      </p:pic>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9394" name="文本框 1"/>
          <p:cNvSpPr txBox="1"/>
          <p:nvPr/>
        </p:nvSpPr>
        <p:spPr>
          <a:xfrm>
            <a:off x="985838" y="852488"/>
            <a:ext cx="7199312" cy="4443412"/>
          </a:xfrm>
          <a:prstGeom prst="rect">
            <a:avLst/>
          </a:prstGeom>
          <a:noFill/>
          <a:ln w="9525">
            <a:noFill/>
          </a:ln>
        </p:spPr>
        <p:txBody>
          <a:bodyPr wrap="square" anchor="t">
            <a:spAutoFit/>
          </a:bodyPr>
          <a:p>
            <a:pPr lvl="0" indent="0">
              <a:lnSpc>
                <a:spcPct val="120000"/>
              </a:lnSpc>
              <a:spcBef>
                <a:spcPts val="600"/>
              </a:spcBef>
              <a:buFont typeface="Wingdings" panose="05000000000000000000" pitchFamily="2" charset="2"/>
              <a:buChar char="Ø"/>
            </a:pPr>
            <a:r>
              <a:rPr lang="zh-CN" altLang="en-US" b="1" dirty="0">
                <a:latin typeface="Times New Roman" panose="02020603050405020304" pitchFamily="2" charset="0"/>
                <a:ea typeface="宋体" panose="02010600030101010101" pitchFamily="2" charset="-122"/>
                <a:sym typeface="宋体" panose="02010600030101010101" pitchFamily="2" charset="-122"/>
              </a:rPr>
              <a:t>准分子激光器</a:t>
            </a:r>
            <a:r>
              <a:rPr lang="zh-CN" altLang="en-US" dirty="0">
                <a:latin typeface="Times New Roman" panose="02020603050405020304" pitchFamily="2" charset="0"/>
                <a:ea typeface="宋体" panose="02010600030101010101" pitchFamily="2" charset="-122"/>
                <a:sym typeface="宋体" panose="02010600030101010101" pitchFamily="2" charset="-122"/>
              </a:rPr>
              <a:t>。利用准分子的束缚高能态和排斥性或弱束缚的基态之间的受激发射的激光器。所谓准分子</a:t>
            </a:r>
            <a:r>
              <a:rPr lang="en-US" altLang="zh-CN">
                <a:latin typeface="Times New Roman" panose="02020603050405020304" pitchFamily="2" charset="0"/>
                <a:ea typeface="宋体" panose="02010600030101010101" pitchFamily="2" charset="-122"/>
                <a:sym typeface="宋体" panose="02010600030101010101" pitchFamily="2" charset="-122"/>
              </a:rPr>
              <a:t>,</a:t>
            </a:r>
            <a:r>
              <a:rPr lang="zh-CN" altLang="en-US" dirty="0">
                <a:latin typeface="Times New Roman" panose="02020603050405020304" pitchFamily="2" charset="0"/>
                <a:ea typeface="宋体" panose="02010600030101010101" pitchFamily="2" charset="-122"/>
                <a:sym typeface="宋体" panose="02010600030101010101" pitchFamily="2" charset="-122"/>
              </a:rPr>
              <a:t>是一种在基态离解为原子而在激发态暂时结合成分子</a:t>
            </a:r>
            <a:r>
              <a:rPr lang="en-US" altLang="zh-CN">
                <a:latin typeface="Times New Roman" panose="02020603050405020304" pitchFamily="2" charset="0"/>
                <a:ea typeface="宋体" panose="02010600030101010101" pitchFamily="2" charset="-122"/>
                <a:sym typeface="宋体" panose="02010600030101010101" pitchFamily="2" charset="-122"/>
              </a:rPr>
              <a:t>(</a:t>
            </a:r>
            <a:r>
              <a:rPr lang="zh-CN" altLang="en-US" dirty="0">
                <a:latin typeface="Times New Roman" panose="02020603050405020304" pitchFamily="2" charset="0"/>
                <a:ea typeface="宋体" panose="02010600030101010101" pitchFamily="2" charset="-122"/>
                <a:sym typeface="宋体" panose="02010600030101010101" pitchFamily="2" charset="-122"/>
              </a:rPr>
              <a:t>寿命很短</a:t>
            </a:r>
            <a:r>
              <a:rPr lang="en-US" altLang="zh-CN">
                <a:latin typeface="Times New Roman" panose="02020603050405020304" pitchFamily="2" charset="0"/>
                <a:ea typeface="宋体" panose="02010600030101010101" pitchFamily="2" charset="-122"/>
                <a:sym typeface="宋体" panose="02010600030101010101" pitchFamily="2" charset="-122"/>
              </a:rPr>
              <a:t>)</a:t>
            </a:r>
            <a:r>
              <a:rPr lang="zh-CN" altLang="en-US" dirty="0">
                <a:latin typeface="Times New Roman" panose="02020603050405020304" pitchFamily="2" charset="0"/>
                <a:ea typeface="宋体" panose="02010600030101010101" pitchFamily="2" charset="-122"/>
                <a:sym typeface="宋体" panose="02010600030101010101" pitchFamily="2" charset="-122"/>
              </a:rPr>
              <a:t>的不稳定缔合物</a:t>
            </a:r>
            <a:r>
              <a:rPr lang="en-US" altLang="zh-CN">
                <a:latin typeface="Times New Roman" panose="02020603050405020304" pitchFamily="2" charset="0"/>
                <a:ea typeface="宋体" panose="02010600030101010101" pitchFamily="2" charset="-122"/>
                <a:sym typeface="宋体" panose="02010600030101010101" pitchFamily="2" charset="-122"/>
              </a:rPr>
              <a:t>,</a:t>
            </a:r>
            <a:r>
              <a:rPr lang="zh-CN" altLang="en-US" dirty="0">
                <a:latin typeface="Times New Roman" panose="02020603050405020304" pitchFamily="2" charset="0"/>
                <a:ea typeface="宋体" panose="02010600030101010101" pitchFamily="2" charset="-122"/>
                <a:sym typeface="宋体" panose="02010600030101010101" pitchFamily="2" charset="-122"/>
              </a:rPr>
              <a:t>激光跃迁产生于其束缚态和自由态之间。采用的准分子气体主要有</a:t>
            </a:r>
            <a:r>
              <a:rPr lang="en-US" altLang="zh-CN" err="1">
                <a:latin typeface="Times New Roman" panose="02020603050405020304" pitchFamily="2" charset="0"/>
                <a:ea typeface="宋体" panose="02010600030101010101" pitchFamily="2" charset="-122"/>
                <a:sym typeface="宋体" panose="02010600030101010101" pitchFamily="2" charset="-122"/>
              </a:rPr>
              <a:t>XeF</a:t>
            </a:r>
            <a:r>
              <a:rPr lang="en-US" altLang="zh-CN">
                <a:latin typeface="Times New Roman" panose="02020603050405020304" pitchFamily="2" charset="0"/>
                <a:ea typeface="宋体" panose="02010600030101010101" pitchFamily="2" charset="-122"/>
                <a:sym typeface="宋体" panose="02010600030101010101" pitchFamily="2" charset="-122"/>
              </a:rPr>
              <a:t>* </a:t>
            </a:r>
            <a:r>
              <a:rPr lang="zh-CN" altLang="en-US" dirty="0">
                <a:latin typeface="Times New Roman" panose="02020603050405020304" pitchFamily="2" charset="0"/>
                <a:ea typeface="宋体" panose="02010600030101010101" pitchFamily="2" charset="-122"/>
                <a:sym typeface="宋体" panose="02010600030101010101" pitchFamily="2" charset="-122"/>
              </a:rPr>
              <a:t>、</a:t>
            </a:r>
            <a:r>
              <a:rPr lang="en-US" altLang="zh-CN" err="1">
                <a:latin typeface="Times New Roman" panose="02020603050405020304" pitchFamily="2" charset="0"/>
                <a:ea typeface="宋体" panose="02010600030101010101" pitchFamily="2" charset="-122"/>
                <a:sym typeface="宋体" panose="02010600030101010101" pitchFamily="2" charset="-122"/>
              </a:rPr>
              <a:t>KrF</a:t>
            </a:r>
            <a:r>
              <a:rPr lang="en-US" altLang="zh-CN">
                <a:latin typeface="Times New Roman" panose="02020603050405020304" pitchFamily="2" charset="0"/>
                <a:ea typeface="宋体" panose="02010600030101010101" pitchFamily="2" charset="-122"/>
                <a:sym typeface="宋体" panose="02010600030101010101" pitchFamily="2" charset="-122"/>
              </a:rPr>
              <a:t>* </a:t>
            </a:r>
            <a:r>
              <a:rPr lang="zh-CN" altLang="en-US" dirty="0">
                <a:latin typeface="Times New Roman" panose="02020603050405020304" pitchFamily="2" charset="0"/>
                <a:ea typeface="宋体" panose="02010600030101010101" pitchFamily="2" charset="-122"/>
                <a:sym typeface="宋体" panose="02010600030101010101" pitchFamily="2" charset="-122"/>
              </a:rPr>
              <a:t>、</a:t>
            </a:r>
            <a:r>
              <a:rPr lang="en-US" altLang="zh-CN" err="1">
                <a:latin typeface="Times New Roman" panose="02020603050405020304" pitchFamily="2" charset="0"/>
                <a:ea typeface="宋体" panose="02010600030101010101" pitchFamily="2" charset="-122"/>
                <a:sym typeface="宋体" panose="02010600030101010101" pitchFamily="2" charset="-122"/>
              </a:rPr>
              <a:t>ArF</a:t>
            </a:r>
            <a:r>
              <a:rPr lang="en-US" altLang="zh-CN">
                <a:latin typeface="Times New Roman" panose="02020603050405020304" pitchFamily="2" charset="0"/>
                <a:ea typeface="宋体" panose="02010600030101010101" pitchFamily="2" charset="-122"/>
                <a:sym typeface="宋体" panose="02010600030101010101" pitchFamily="2" charset="-122"/>
              </a:rPr>
              <a:t>* </a:t>
            </a:r>
            <a:r>
              <a:rPr lang="zh-CN" altLang="en-US" dirty="0">
                <a:latin typeface="Times New Roman" panose="02020603050405020304" pitchFamily="2" charset="0"/>
                <a:ea typeface="宋体" panose="02010600030101010101" pitchFamily="2" charset="-122"/>
                <a:sym typeface="宋体" panose="02010600030101010101" pitchFamily="2" charset="-122"/>
              </a:rPr>
              <a:t>、</a:t>
            </a:r>
            <a:r>
              <a:rPr lang="en-US" altLang="zh-CN" err="1">
                <a:latin typeface="Times New Roman" panose="02020603050405020304" pitchFamily="2" charset="0"/>
                <a:ea typeface="宋体" panose="02010600030101010101" pitchFamily="2" charset="-122"/>
                <a:sym typeface="宋体" panose="02010600030101010101" pitchFamily="2" charset="-122"/>
              </a:rPr>
              <a:t>XeCl</a:t>
            </a:r>
            <a:r>
              <a:rPr lang="en-US" altLang="zh-CN">
                <a:latin typeface="Times New Roman" panose="02020603050405020304" pitchFamily="2" charset="0"/>
                <a:ea typeface="宋体" panose="02010600030101010101" pitchFamily="2" charset="-122"/>
                <a:sym typeface="宋体" panose="02010600030101010101" pitchFamily="2" charset="-122"/>
              </a:rPr>
              <a:t>*  </a:t>
            </a:r>
            <a:r>
              <a:rPr lang="zh-CN" altLang="en-US" dirty="0">
                <a:latin typeface="Times New Roman" panose="02020603050405020304" pitchFamily="2" charset="0"/>
                <a:ea typeface="宋体" panose="02010600030101010101" pitchFamily="2" charset="-122"/>
                <a:sym typeface="宋体" panose="02010600030101010101" pitchFamily="2" charset="-122"/>
              </a:rPr>
              <a:t>、</a:t>
            </a:r>
            <a:r>
              <a:rPr lang="en-US" altLang="zh-CN" err="1">
                <a:latin typeface="Times New Roman" panose="02020603050405020304" pitchFamily="2" charset="0"/>
                <a:ea typeface="宋体" panose="02010600030101010101" pitchFamily="2" charset="-122"/>
                <a:sym typeface="宋体" panose="02010600030101010101" pitchFamily="2" charset="-122"/>
              </a:rPr>
              <a:t>XeBr</a:t>
            </a:r>
            <a:r>
              <a:rPr lang="en-US" altLang="zh-CN">
                <a:latin typeface="Times New Roman" panose="02020603050405020304" pitchFamily="2" charset="0"/>
                <a:ea typeface="宋体" panose="02010600030101010101" pitchFamily="2" charset="-122"/>
                <a:sym typeface="宋体" panose="02010600030101010101" pitchFamily="2" charset="-122"/>
              </a:rPr>
              <a:t>* </a:t>
            </a:r>
            <a:r>
              <a:rPr lang="zh-CN" altLang="en-US" dirty="0">
                <a:latin typeface="Times New Roman" panose="02020603050405020304" pitchFamily="2" charset="0"/>
                <a:ea typeface="宋体" panose="02010600030101010101" pitchFamily="2" charset="-122"/>
                <a:sym typeface="宋体" panose="02010600030101010101" pitchFamily="2" charset="-122"/>
              </a:rPr>
              <a:t>等。其典型代表为</a:t>
            </a:r>
            <a:r>
              <a:rPr lang="en-US" altLang="zh-CN" b="1" err="1">
                <a:latin typeface="Times New Roman" panose="02020603050405020304" pitchFamily="2" charset="0"/>
                <a:ea typeface="宋体" panose="02010600030101010101" pitchFamily="2" charset="-122"/>
                <a:sym typeface="宋体" panose="02010600030101010101" pitchFamily="2" charset="-122"/>
              </a:rPr>
              <a:t>XeF</a:t>
            </a:r>
            <a:r>
              <a:rPr lang="en-US" altLang="zh-CN" b="1">
                <a:latin typeface="Times New Roman" panose="02020603050405020304" pitchFamily="2" charset="0"/>
                <a:ea typeface="宋体" panose="02010600030101010101" pitchFamily="2" charset="-122"/>
                <a:sym typeface="宋体" panose="02010600030101010101" pitchFamily="2" charset="-122"/>
              </a:rPr>
              <a:t>*</a:t>
            </a:r>
            <a:r>
              <a:rPr lang="zh-CN" altLang="en-US" b="1" dirty="0">
                <a:latin typeface="Times New Roman" panose="02020603050405020304" pitchFamily="2" charset="0"/>
                <a:ea typeface="宋体" panose="02010600030101010101" pitchFamily="2" charset="-122"/>
                <a:sym typeface="宋体" panose="02010600030101010101" pitchFamily="2" charset="-122"/>
              </a:rPr>
              <a:t>准分子激光器</a:t>
            </a:r>
            <a:r>
              <a:rPr lang="zh-CN" altLang="en-US" dirty="0">
                <a:latin typeface="Times New Roman" panose="02020603050405020304" pitchFamily="2" charset="0"/>
                <a:ea typeface="宋体" panose="02010600030101010101" pitchFamily="2" charset="-122"/>
                <a:sym typeface="宋体" panose="02010600030101010101" pitchFamily="2" charset="-122"/>
              </a:rPr>
              <a:t>。准分子激光器产生的是一种超紫外线光波，在医学上主要用于屈光不正的治疗，也就是治疗近视眼，它与生物组织发生的是光化学效应而不是热效应，因此，不会产生热损伤，安全性值得肯定。</a:t>
            </a:r>
            <a:endParaRPr lang="zh-CN" altLang="en-US" dirty="0">
              <a:latin typeface="Times New Roman" panose="02020603050405020304" pitchFamily="2" charset="0"/>
              <a:ea typeface="宋体" panose="02010600030101010101" pitchFamily="2" charset="-122"/>
              <a:sym typeface="宋体" panose="02010600030101010101" pitchFamily="2" charset="-122"/>
            </a:endParaRPr>
          </a:p>
          <a:p>
            <a:pPr lvl="0" indent="0">
              <a:lnSpc>
                <a:spcPct val="120000"/>
              </a:lnSpc>
              <a:spcBef>
                <a:spcPts val="600"/>
              </a:spcBef>
              <a:buFont typeface="Wingdings" panose="05000000000000000000" pitchFamily="2" charset="2"/>
              <a:buChar char="Ø"/>
            </a:pPr>
            <a:r>
              <a:rPr lang="zh-CN" altLang="en-US" b="1" dirty="0">
                <a:latin typeface="Times New Roman" panose="02020603050405020304" pitchFamily="2" charset="0"/>
                <a:ea typeface="宋体" panose="02010600030101010101" pitchFamily="2" charset="-122"/>
                <a:sym typeface="宋体" panose="02010600030101010101" pitchFamily="2" charset="-122"/>
              </a:rPr>
              <a:t>离子激光器</a:t>
            </a:r>
            <a:r>
              <a:rPr lang="zh-CN" altLang="en-US" dirty="0">
                <a:latin typeface="Times New Roman" panose="02020603050405020304" pitchFamily="2" charset="0"/>
                <a:ea typeface="宋体" panose="02010600030101010101" pitchFamily="2" charset="-122"/>
                <a:sym typeface="宋体" panose="02010600030101010101" pitchFamily="2" charset="-122"/>
              </a:rPr>
              <a:t>中产生激光作用的是已电离的气体离子</a:t>
            </a:r>
            <a:r>
              <a:rPr lang="en-US" altLang="zh-CN">
                <a:latin typeface="Times New Roman" panose="02020603050405020304" pitchFamily="2" charset="0"/>
                <a:ea typeface="宋体" panose="02010600030101010101" pitchFamily="2" charset="-122"/>
                <a:sym typeface="宋体" panose="02010600030101010101" pitchFamily="2" charset="-122"/>
              </a:rPr>
              <a:t>,</a:t>
            </a:r>
            <a:r>
              <a:rPr lang="zh-CN" altLang="en-US" dirty="0">
                <a:latin typeface="Times New Roman" panose="02020603050405020304" pitchFamily="2" charset="0"/>
                <a:ea typeface="宋体" panose="02010600030101010101" pitchFamily="2" charset="-122"/>
                <a:sym typeface="宋体" panose="02010600030101010101" pitchFamily="2" charset="-122"/>
              </a:rPr>
              <a:t>激光跃迁发生在气体离子的不同激发态之间。采用的离子气体主要有惰性气体离子、分子气体离子和金属蒸气离子三类。其典型代表为</a:t>
            </a:r>
            <a:r>
              <a:rPr lang="en-US" altLang="zh-CN" b="1" err="1">
                <a:latin typeface="Times New Roman" panose="02020603050405020304" pitchFamily="2" charset="0"/>
                <a:ea typeface="宋体" panose="02010600030101010101" pitchFamily="2" charset="-122"/>
                <a:sym typeface="宋体" panose="02010600030101010101" pitchFamily="2" charset="-122"/>
              </a:rPr>
              <a:t>Ar</a:t>
            </a:r>
            <a:r>
              <a:rPr lang="en-US" altLang="zh-CN" b="1" baseline="30000">
                <a:latin typeface="Times New Roman" panose="02020603050405020304" pitchFamily="2" charset="0"/>
                <a:ea typeface="宋体" panose="02010600030101010101" pitchFamily="2" charset="-122"/>
                <a:sym typeface="宋体" panose="02010600030101010101" pitchFamily="2" charset="-122"/>
              </a:rPr>
              <a:t>+ </a:t>
            </a:r>
            <a:r>
              <a:rPr lang="zh-CN" altLang="en-US" b="1" dirty="0">
                <a:latin typeface="Times New Roman" panose="02020603050405020304" pitchFamily="2" charset="0"/>
                <a:ea typeface="宋体" panose="02010600030101010101" pitchFamily="2" charset="-122"/>
                <a:sym typeface="宋体" panose="02010600030101010101" pitchFamily="2" charset="-122"/>
              </a:rPr>
              <a:t>激光器</a:t>
            </a:r>
            <a:r>
              <a:rPr lang="zh-CN" altLang="en-US" dirty="0">
                <a:latin typeface="Times New Roman" panose="02020603050405020304" pitchFamily="2" charset="0"/>
                <a:ea typeface="宋体" panose="02010600030101010101" pitchFamily="2" charset="-122"/>
                <a:sym typeface="宋体" panose="02010600030101010101" pitchFamily="2" charset="-122"/>
              </a:rPr>
              <a:t>。</a:t>
            </a:r>
            <a:r>
              <a:rPr lang="zh-CN" altLang="en-US">
                <a:latin typeface="Tahoma" panose="020B0604030504040204" pitchFamily="2" charset="0"/>
                <a:ea typeface="宋体" panose="02010600030101010101" pitchFamily="2" charset="-122"/>
              </a:rPr>
              <a:t>它可以产生多条波长的激光，其中最强的是4480埃和5145埃。连续输出激光功率为几百毫瓦至几百瓦,效率很低，约为0.1%。</a:t>
            </a:r>
            <a:endParaRPr lang="zh-CN" altLang="en-US">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1442" name="标题 12290"/>
          <p:cNvSpPr>
            <a:spLocks noGrp="1"/>
          </p:cNvSpPr>
          <p:nvPr/>
        </p:nvSpPr>
        <p:spPr>
          <a:xfrm>
            <a:off x="457200" y="274638"/>
            <a:ext cx="8229600" cy="1143000"/>
          </a:xfrm>
          <a:prstGeom prst="rect">
            <a:avLst/>
          </a:prstGeom>
          <a:noFill/>
          <a:ln w="9525">
            <a:noFill/>
          </a:ln>
        </p:spPr>
        <p:txBody>
          <a:bodyPr anchor="ctr"/>
          <a:p>
            <a:pPr lvl="0" indent="0" algn="ctr"/>
            <a:r>
              <a:rPr lang="zh-CN" altLang="en-US" sz="4400" b="1">
                <a:latin typeface="Tahoma" panose="020B0604030504040204" pitchFamily="2" charset="0"/>
                <a:ea typeface="宋体" panose="02010600030101010101" pitchFamily="2" charset="-122"/>
              </a:rPr>
              <a:t>半导体激光器</a:t>
            </a:r>
            <a:endParaRPr lang="zh-CN" altLang="en-US" sz="4400" b="1">
              <a:latin typeface="Tahoma" panose="020B0604030504040204" pitchFamily="2" charset="0"/>
              <a:ea typeface="宋体" panose="02010600030101010101" pitchFamily="2" charset="-122"/>
            </a:endParaRPr>
          </a:p>
        </p:txBody>
      </p:sp>
      <p:sp>
        <p:nvSpPr>
          <p:cNvPr id="12292" name="文本占位符 12291"/>
          <p:cNvSpPr>
            <a:spLocks noGrp="1"/>
          </p:cNvSpPr>
          <p:nvPr/>
        </p:nvSpPr>
        <p:spPr>
          <a:xfrm>
            <a:off x="457200" y="1165225"/>
            <a:ext cx="8229600" cy="3671888"/>
          </a:xfrm>
          <a:prstGeom prst="rect">
            <a:avLst/>
          </a:prstGeom>
          <a:noFill/>
          <a:ln w="9525">
            <a:noFill/>
          </a:ln>
        </p:spPr>
        <p:txBody>
          <a:bodyPr anchor="t"/>
          <a:p>
            <a:pPr lvl="0" indent="457200">
              <a:lnSpc>
                <a:spcPct val="90000"/>
              </a:lnSpc>
              <a:spcBef>
                <a:spcPct val="0"/>
              </a:spcBef>
            </a:pPr>
            <a:r>
              <a:rPr lang="zh-CN" altLang="en-US" sz="3200" dirty="0">
                <a:latin typeface="楷体" panose="02010609060101010101" pitchFamily="49" charset="-122"/>
                <a:ea typeface="楷体" panose="02010609060101010101" pitchFamily="49" charset="-122"/>
              </a:rPr>
              <a:t> </a:t>
            </a:r>
            <a:r>
              <a:rPr lang="zh-CN" altLang="en-US" sz="2400">
                <a:latin typeface="Tahoma" panose="020B0604030504040204" pitchFamily="2" charset="0"/>
                <a:ea typeface="宋体" panose="02010600030101010101" pitchFamily="2" charset="-122"/>
              </a:rPr>
              <a:t>半导体激光器又称激光二极管，</a:t>
            </a:r>
            <a:r>
              <a:rPr lang="zh-CN" altLang="en-US" sz="2400" dirty="0">
                <a:latin typeface="宋体" panose="02010600030101010101" pitchFamily="2" charset="-122"/>
                <a:ea typeface="宋体" panose="02010600030101010101" pitchFamily="2" charset="-122"/>
              </a:rPr>
              <a:t>是以半导体材料作为工作介质的。这种激光器体积小、质量轻、寿命长、结构简单而坚固。激励方式有电注入、电子束激励和光泵浦三种形式。半导体激光器件，可分为同质结、单异质结、双异质结等几种。同质结激光器和单异质结激光器室温时多为脉冲器件，而双异质结激光器室温时可实现连续工作。这种激光器的特点是体积小，能耗低，功率低（因此对人眼相对安全一些），寿命长，能在常温下运行</a:t>
            </a:r>
            <a:r>
              <a:rPr lang="zh-CN" altLang="en-US"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pic>
        <p:nvPicPr>
          <p:cNvPr id="61444" name="图片 2"/>
          <p:cNvPicPr>
            <a:picLocks noChangeAspect="1"/>
          </p:cNvPicPr>
          <p:nvPr/>
        </p:nvPicPr>
        <p:blipFill>
          <a:blip r:embed="rId1"/>
          <a:stretch>
            <a:fillRect/>
          </a:stretch>
        </p:blipFill>
        <p:spPr>
          <a:xfrm>
            <a:off x="4603750" y="4237038"/>
            <a:ext cx="3760788" cy="2017712"/>
          </a:xfrm>
          <a:prstGeom prst="rect">
            <a:avLst/>
          </a:prstGeom>
          <a:noFill/>
          <a:ln w="9525">
            <a:noFill/>
          </a:ln>
        </p:spPr>
      </p:pic>
      <p:pic>
        <p:nvPicPr>
          <p:cNvPr id="61445" name="图片 3"/>
          <p:cNvPicPr>
            <a:picLocks noChangeAspect="1"/>
          </p:cNvPicPr>
          <p:nvPr/>
        </p:nvPicPr>
        <p:blipFill>
          <a:blip r:embed="rId2"/>
          <a:stretch>
            <a:fillRect/>
          </a:stretch>
        </p:blipFill>
        <p:spPr>
          <a:xfrm>
            <a:off x="1139825" y="4237038"/>
            <a:ext cx="2689225" cy="2017712"/>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292">
                                            <p:txEl>
                                              <p:charRg st="0" end="185"/>
                                            </p:txEl>
                                          </p:spTgt>
                                        </p:tgtEl>
                                        <p:attrNameLst>
                                          <p:attrName>style.visibility</p:attrName>
                                        </p:attrNameLst>
                                      </p:cBhvr>
                                      <p:to>
                                        <p:strVal val="visible"/>
                                      </p:to>
                                    </p:set>
                                    <p:anim from="(-#ppt_w/2)" to="(#ppt_x)" calcmode="lin" valueType="num">
                                      <p:cBhvr>
                                        <p:cTn id="7" dur="600" fill="hold">
                                          <p:stCondLst>
                                            <p:cond delay="0"/>
                                          </p:stCondLst>
                                        </p:cTn>
                                        <p:tgtEl>
                                          <p:spTgt spid="12292">
                                            <p:txEl>
                                              <p:charRg st="0" end="185"/>
                                            </p:txEl>
                                          </p:spTgt>
                                        </p:tgtEl>
                                        <p:attrNameLst>
                                          <p:attrName>ppt_x</p:attrName>
                                        </p:attrNameLst>
                                      </p:cBhvr>
                                    </p:anim>
                                    <p:anim from="0" to="-1.0" calcmode="lin" valueType="num">
                                      <p:cBhvr>
                                        <p:cTn id="8" dur="200" decel="50000" autoRev="1" fill="hold">
                                          <p:stCondLst>
                                            <p:cond delay="600"/>
                                          </p:stCondLst>
                                        </p:cTn>
                                        <p:tgtEl>
                                          <p:spTgt spid="12292">
                                            <p:txEl>
                                              <p:charRg st="0" end="185"/>
                                            </p:txEl>
                                          </p:spTgt>
                                        </p:tgtEl>
                                        <p:attrNameLst>
                                          <p:attrName>xshear</p:attrName>
                                        </p:attrNameLst>
                                      </p:cBhvr>
                                    </p:anim>
                                    <p:animScale>
                                      <p:cBhvr>
                                        <p:cTn id="9" dur="200" decel="100000" autoRev="1" fill="hold">
                                          <p:stCondLst>
                                            <p:cond delay="600"/>
                                          </p:stCondLst>
                                        </p:cTn>
                                        <p:tgtEl>
                                          <p:spTgt spid="12292">
                                            <p:txEl>
                                              <p:charRg st="0" end="185"/>
                                            </p:txEl>
                                          </p:spTgt>
                                        </p:tgtEl>
                                      </p:cBhvr>
                                      <p:from x="100000" y="100000"/>
                                      <p:to x="80000" y="100000"/>
                                    </p:animScale>
                                    <p:anim by="(#ppt_h/3+#ppt_w*0.1)" calcmode="lin" valueType="num">
                                      <p:cBhvr>
                                        <p:cTn id="10" dur="200" decel="100000" autoRev="1" fill="hold">
                                          <p:stCondLst>
                                            <p:cond delay="600"/>
                                          </p:stCondLst>
                                        </p:cTn>
                                        <p:tgtEl>
                                          <p:spTgt spid="12292">
                                            <p:txEl>
                                              <p:charRg st="0" end="18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3490" name="内容占位符 2"/>
          <p:cNvSpPr>
            <a:spLocks noGrp="1"/>
          </p:cNvSpPr>
          <p:nvPr>
            <p:ph idx="1"/>
          </p:nvPr>
        </p:nvSpPr>
        <p:spPr>
          <a:xfrm>
            <a:off x="457200" y="717550"/>
            <a:ext cx="8229600" cy="5408613"/>
          </a:xfrm>
        </p:spPr>
        <p:txBody>
          <a:bodyPr anchor="t"/>
          <a:p>
            <a:r>
              <a:rPr lang="en-US" altLang="zh-CN" sz="2000">
                <a:latin typeface="宋体" panose="02010600030101010101" pitchFamily="2" charset="-122"/>
              </a:rPr>
              <a:t>1962</a:t>
            </a:r>
            <a:r>
              <a:rPr lang="zh-CN" altLang="en-US" sz="2000" dirty="0">
                <a:latin typeface="宋体" panose="02010600030101010101" pitchFamily="2" charset="-122"/>
              </a:rPr>
              <a:t>年</a:t>
            </a:r>
            <a:r>
              <a:rPr lang="en-US" altLang="zh-CN" sz="2000">
                <a:latin typeface="宋体" panose="02010600030101010101" pitchFamily="2" charset="-122"/>
              </a:rPr>
              <a:t>,</a:t>
            </a:r>
            <a:r>
              <a:rPr lang="zh-CN" altLang="en-US" sz="2000" dirty="0">
                <a:latin typeface="宋体" panose="02010600030101010101" pitchFamily="2" charset="-122"/>
              </a:rPr>
              <a:t>世界上第一台半导体激光器</a:t>
            </a:r>
            <a:r>
              <a:rPr lang="en-US" altLang="zh-CN" sz="2000">
                <a:latin typeface="宋体" panose="02010600030101010101" pitchFamily="2" charset="-122"/>
              </a:rPr>
              <a:t>———</a:t>
            </a:r>
            <a:r>
              <a:rPr lang="en-US" altLang="zh-CN" sz="2000" err="1">
                <a:latin typeface="宋体" panose="02010600030101010101" pitchFamily="2" charset="-122"/>
              </a:rPr>
              <a:t>GaAs</a:t>
            </a:r>
            <a:r>
              <a:rPr lang="zh-CN" altLang="en-US" sz="2000" err="1">
                <a:latin typeface="宋体" panose="02010600030101010101" pitchFamily="2" charset="-122"/>
              </a:rPr>
              <a:t>（砷化镓）</a:t>
            </a:r>
            <a:r>
              <a:rPr lang="zh-CN" altLang="en-US" sz="2000" dirty="0">
                <a:latin typeface="宋体" panose="02010600030101010101" pitchFamily="2" charset="-122"/>
              </a:rPr>
              <a:t>激光器问世。</a:t>
            </a:r>
            <a:endParaRPr lang="zh-CN" altLang="en-US" sz="2000" dirty="0">
              <a:latin typeface="宋体" panose="02010600030101010101" pitchFamily="2" charset="-122"/>
            </a:endParaRPr>
          </a:p>
          <a:p>
            <a:endParaRPr lang="zh-CN" altLang="en-US"/>
          </a:p>
        </p:txBody>
      </p:sp>
      <p:pic>
        <p:nvPicPr>
          <p:cNvPr id="63491" name="图片 3"/>
          <p:cNvPicPr>
            <a:picLocks noChangeAspect="1"/>
          </p:cNvPicPr>
          <p:nvPr/>
        </p:nvPicPr>
        <p:blipFill>
          <a:blip r:embed="rId1"/>
          <a:stretch>
            <a:fillRect/>
          </a:stretch>
        </p:blipFill>
        <p:spPr>
          <a:xfrm>
            <a:off x="1573213" y="1731963"/>
            <a:ext cx="5997575" cy="3998912"/>
          </a:xfrm>
          <a:prstGeom prst="rect">
            <a:avLst/>
          </a:prstGeom>
          <a:noFill/>
          <a:ln w="9525">
            <a:noFill/>
          </a:ln>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145" name="矩形 1119238"/>
          <p:cNvSpPr/>
          <p:nvPr/>
        </p:nvSpPr>
        <p:spPr>
          <a:xfrm>
            <a:off x="314325" y="688975"/>
            <a:ext cx="8372475" cy="5029200"/>
          </a:xfrm>
          <a:prstGeom prst="rect">
            <a:avLst/>
          </a:prstGeom>
          <a:noFill/>
          <a:ln w="9525">
            <a:noFill/>
          </a:ln>
        </p:spPr>
        <p:txBody>
          <a:bodyPr wrap="square" anchor="t">
            <a:spAutoFit/>
          </a:bodyPr>
          <a:p>
            <a:pPr lvl="0" indent="0" eaLnBrk="0" hangingPunct="0">
              <a:lnSpc>
                <a:spcPct val="150000"/>
              </a:lnSpc>
              <a:spcBef>
                <a:spcPts val="600"/>
              </a:spcBef>
              <a:buClr>
                <a:schemeClr val="accent1"/>
              </a:buClr>
              <a:buSzPct val="85000"/>
              <a:buFont typeface="Wingdings" panose="05000000000000000000" pitchFamily="2" charset="2"/>
              <a:buNone/>
            </a:pP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Char char="l"/>
            </a:pPr>
            <a:r>
              <a:rPr lang="zh-CN" altLang="en-US" sz="2000" dirty="0">
                <a:latin typeface="Times New Roman" panose="02020603050405020304" pitchFamily="2" charset="0"/>
                <a:ea typeface="宋体" panose="02010600030101010101" pitchFamily="2" charset="-122"/>
              </a:rPr>
              <a:t>爱因斯坦在</a:t>
            </a:r>
            <a:r>
              <a:rPr lang="en-US" altLang="zh-CN" sz="2000">
                <a:latin typeface="Times New Roman" panose="02020603050405020304" pitchFamily="2" charset="0"/>
                <a:ea typeface="宋体" panose="02010600030101010101" pitchFamily="2" charset="-122"/>
              </a:rPr>
              <a:t>1916</a:t>
            </a:r>
            <a:r>
              <a:rPr lang="zh-CN" altLang="en-US" sz="2000" dirty="0">
                <a:latin typeface="Times New Roman" panose="02020603050405020304" pitchFamily="2" charset="0"/>
                <a:ea typeface="宋体" panose="02010600030101010101" pitchFamily="2" charset="-122"/>
              </a:rPr>
              <a:t>年提出受激辐射的概念。预言了受激辐射的存在和光放大的可能性。</a:t>
            </a: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Char char="l"/>
            </a:pPr>
            <a:r>
              <a:rPr lang="en-US" altLang="zh-CN" sz="2000">
                <a:latin typeface="Times New Roman" panose="02020603050405020304" pitchFamily="2" charset="0"/>
                <a:ea typeface="宋体" panose="02010600030101010101" pitchFamily="2" charset="-122"/>
              </a:rPr>
              <a:t>1954</a:t>
            </a:r>
            <a:r>
              <a:rPr lang="zh-CN" altLang="en-US" sz="2000" dirty="0">
                <a:latin typeface="Times New Roman" panose="02020603050405020304" pitchFamily="2" charset="0"/>
                <a:ea typeface="宋体" panose="02010600030101010101" pitchFamily="2" charset="-122"/>
              </a:rPr>
              <a:t>年制成了第一台微波量子放大器，获得了高度相干的微波束</a:t>
            </a: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Char char="l"/>
            </a:pPr>
            <a:r>
              <a:rPr lang="en-US" altLang="zh-CN" sz="2000">
                <a:latin typeface="Times New Roman" panose="02020603050405020304" pitchFamily="2" charset="0"/>
                <a:ea typeface="宋体" panose="02010600030101010101" pitchFamily="2" charset="-122"/>
              </a:rPr>
              <a:t>1958</a:t>
            </a:r>
            <a:r>
              <a:rPr lang="zh-CN" altLang="en-US" sz="2000" dirty="0">
                <a:latin typeface="Times New Roman" panose="02020603050405020304" pitchFamily="2" charset="0"/>
                <a:ea typeface="宋体" panose="02010600030101010101" pitchFamily="2" charset="-122"/>
              </a:rPr>
              <a:t>年，美国科学家汤斯和肖洛发现了一种神奇的现象：当他们将氖光 灯泡所发射的光照在一种稀土晶体上时，晶体的分子会发出鲜艳的、始终会聚在一起的强光。</a:t>
            </a: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Char char="l"/>
            </a:pPr>
            <a:r>
              <a:rPr lang="zh-CN" altLang="en-US" sz="2000" b="1" dirty="0">
                <a:latin typeface="Times New Roman" panose="02020603050405020304" pitchFamily="2" charset="0"/>
                <a:ea typeface="宋体" panose="02010600030101010101" pitchFamily="2" charset="-122"/>
              </a:rPr>
              <a:t>激光原理</a:t>
            </a:r>
            <a:r>
              <a:rPr lang="zh-CN" altLang="en-US" sz="2000" dirty="0">
                <a:latin typeface="Times New Roman" panose="02020603050405020304" pitchFamily="2" charset="0"/>
                <a:ea typeface="宋体" panose="02010600030101010101" pitchFamily="2" charset="-122"/>
              </a:rPr>
              <a:t>：物质在受到与其分子固有振</a:t>
            </a: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None/>
            </a:pPr>
            <a:r>
              <a:rPr lang="zh-CN" altLang="en-US" sz="2000" dirty="0">
                <a:latin typeface="Times New Roman" panose="02020603050405020304" pitchFamily="2" charset="0"/>
                <a:ea typeface="宋体" panose="02010600030101010101" pitchFamily="2" charset="-122"/>
              </a:rPr>
              <a:t>    荡频率相同的能量激发时，都会产生这</a:t>
            </a:r>
            <a:endParaRPr lang="zh-CN" altLang="en-US" sz="2000" dirty="0">
              <a:latin typeface="Times New Roman" panose="02020603050405020304" pitchFamily="2" charset="0"/>
              <a:ea typeface="宋体" panose="02010600030101010101" pitchFamily="2" charset="-122"/>
            </a:endParaRPr>
          </a:p>
          <a:p>
            <a:pPr lvl="0" indent="0">
              <a:lnSpc>
                <a:spcPct val="150000"/>
              </a:lnSpc>
              <a:buClr>
                <a:schemeClr val="accent1"/>
              </a:buClr>
              <a:buFont typeface="Wingdings" panose="05000000000000000000" pitchFamily="2" charset="2"/>
              <a:buNone/>
            </a:pPr>
            <a:r>
              <a:rPr lang="zh-CN" altLang="en-US" sz="2000" dirty="0">
                <a:latin typeface="Times New Roman" panose="02020603050405020304" pitchFamily="2" charset="0"/>
                <a:ea typeface="宋体" panose="02010600030101010101" pitchFamily="2" charset="-122"/>
              </a:rPr>
              <a:t>    种不发散的强光</a:t>
            </a:r>
            <a:r>
              <a:rPr lang="en-US" altLang="zh-CN" sz="2000">
                <a:latin typeface="Times New Roman" panose="02020603050405020304" pitchFamily="2" charset="0"/>
                <a:ea typeface="宋体" panose="02010600030101010101" pitchFamily="2" charset="-122"/>
              </a:rPr>
              <a:t>--</a:t>
            </a:r>
            <a:r>
              <a:rPr lang="zh-CN" altLang="en-US" sz="2000" dirty="0">
                <a:latin typeface="Times New Roman" panose="02020603050405020304" pitchFamily="2" charset="0"/>
                <a:ea typeface="宋体" panose="02010600030101010101" pitchFamily="2" charset="-122"/>
              </a:rPr>
              <a:t>激光。</a:t>
            </a:r>
            <a:endParaRPr lang="zh-CN" altLang="en-US" sz="2000" dirty="0">
              <a:latin typeface="Times New Roman" panose="02020603050405020304" pitchFamily="2" charset="0"/>
              <a:ea typeface="宋体" panose="02010600030101010101" pitchFamily="2" charset="-122"/>
            </a:endParaRPr>
          </a:p>
          <a:p>
            <a:pPr lvl="0" indent="0">
              <a:lnSpc>
                <a:spcPct val="120000"/>
              </a:lnSpc>
              <a:buClr>
                <a:schemeClr val="accent1"/>
              </a:buClr>
              <a:buFont typeface="Wingdings" panose="05000000000000000000" pitchFamily="2" charset="2"/>
              <a:buChar char="l"/>
            </a:pPr>
            <a:endParaRPr lang="zh-CN" altLang="en-US" sz="2000" dirty="0">
              <a:latin typeface="Times New Roman" panose="02020603050405020304" pitchFamily="2" charset="0"/>
              <a:ea typeface="宋体" panose="02010600030101010101" pitchFamily="2" charset="-122"/>
            </a:endParaRPr>
          </a:p>
        </p:txBody>
      </p:sp>
      <p:pic>
        <p:nvPicPr>
          <p:cNvPr id="6146" name="图片 1119241" descr="250px-Charles_Hard_Townes-Nibib-2007-retouched"/>
          <p:cNvPicPr>
            <a:picLocks noChangeAspect="1"/>
          </p:cNvPicPr>
          <p:nvPr/>
        </p:nvPicPr>
        <p:blipFill>
          <a:blip r:embed="rId1"/>
          <a:srcRect l="3453" r="2533" b="35030"/>
          <a:stretch>
            <a:fillRect/>
          </a:stretch>
        </p:blipFill>
        <p:spPr>
          <a:xfrm>
            <a:off x="5219700" y="4292600"/>
            <a:ext cx="1827213" cy="2232025"/>
          </a:xfrm>
          <a:prstGeom prst="rect">
            <a:avLst/>
          </a:prstGeom>
          <a:noFill/>
          <a:ln w="9525">
            <a:noFill/>
          </a:ln>
        </p:spPr>
      </p:pic>
      <p:pic>
        <p:nvPicPr>
          <p:cNvPr id="6147" name="图片 1119243" descr="Artur_Schawlow%2C_Stanford_University"/>
          <p:cNvPicPr>
            <a:picLocks noChangeAspect="1"/>
          </p:cNvPicPr>
          <p:nvPr/>
        </p:nvPicPr>
        <p:blipFill>
          <a:blip r:embed="rId2"/>
          <a:stretch>
            <a:fillRect/>
          </a:stretch>
        </p:blipFill>
        <p:spPr>
          <a:xfrm>
            <a:off x="7164388" y="4292600"/>
            <a:ext cx="1785937" cy="2232025"/>
          </a:xfrm>
          <a:prstGeom prst="rect">
            <a:avLst/>
          </a:prstGeom>
          <a:noFill/>
          <a:ln w="9525">
            <a:noFill/>
          </a:ln>
        </p:spPr>
      </p:pic>
    </p:spTree>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4514" name="标题 13314"/>
          <p:cNvSpPr>
            <a:spLocks noGrp="1"/>
          </p:cNvSpPr>
          <p:nvPr/>
        </p:nvSpPr>
        <p:spPr>
          <a:xfrm>
            <a:off x="457200" y="274638"/>
            <a:ext cx="8229600" cy="1143000"/>
          </a:xfrm>
          <a:prstGeom prst="rect">
            <a:avLst/>
          </a:prstGeom>
          <a:noFill/>
          <a:ln w="9525">
            <a:noFill/>
          </a:ln>
        </p:spPr>
        <p:txBody>
          <a:bodyPr anchor="ctr"/>
          <a:p>
            <a:pPr lvl="0" indent="0" algn="ctr"/>
            <a:r>
              <a:rPr lang="zh-CN" altLang="en-US" sz="4400" b="1">
                <a:latin typeface="宋体" panose="02010600030101010101" pitchFamily="2" charset="-122"/>
                <a:ea typeface="宋体" panose="02010600030101010101" pitchFamily="2" charset="-122"/>
              </a:rPr>
              <a:t>液体激光器</a:t>
            </a:r>
            <a:endParaRPr lang="zh-CN" altLang="en-US" sz="4400" b="1">
              <a:latin typeface="宋体" panose="02010600030101010101" pitchFamily="2" charset="-122"/>
              <a:ea typeface="宋体" panose="02010600030101010101" pitchFamily="2" charset="-122"/>
            </a:endParaRPr>
          </a:p>
        </p:txBody>
      </p:sp>
      <p:sp>
        <p:nvSpPr>
          <p:cNvPr id="13316" name="文本占位符 13315"/>
          <p:cNvSpPr>
            <a:spLocks noGrp="1"/>
          </p:cNvSpPr>
          <p:nvPr/>
        </p:nvSpPr>
        <p:spPr>
          <a:xfrm>
            <a:off x="457200" y="1600200"/>
            <a:ext cx="8229600" cy="4525963"/>
          </a:xfrm>
          <a:prstGeom prst="rect">
            <a:avLst/>
          </a:prstGeom>
          <a:noFill/>
          <a:ln w="9525">
            <a:noFill/>
          </a:ln>
        </p:spPr>
        <p:txBody>
          <a:bodyPr anchor="t"/>
          <a:p>
            <a:pPr lvl="0" indent="0">
              <a:spcBef>
                <a:spcPct val="20000"/>
              </a:spcBef>
            </a:pPr>
            <a:r>
              <a:rPr lang="en-US" altLang="zh-CN" sz="3200" b="1">
                <a:latin typeface="楷体" panose="02010609060101010101" pitchFamily="49" charset="-122"/>
                <a:ea typeface="楷体" panose="02010609060101010101" pitchFamily="49" charset="-122"/>
              </a:rPr>
              <a:t>  </a:t>
            </a:r>
            <a:r>
              <a:rPr lang="zh-CN" altLang="en-US" sz="2400">
                <a:latin typeface="宋体" panose="02010600030101010101" pitchFamily="2" charset="-122"/>
                <a:ea typeface="宋体" panose="02010600030101010101" pitchFamily="2" charset="-122"/>
              </a:rPr>
              <a:t>常用的是染料激光器，采用有机染料最为工作介质。大多数情况是把有机染料溶于溶剂中（乙醇、丙酮、水等）中使用，也有以蒸气状态工作的。利用不同染料可获得不同波长激光。染料激光器一般使用激光作泵浦源，例如常用的有氩离子激光器等。液体激光器工作原理比较复杂。输出波长连续可调，且覆盖面宽是它的优点，使它也得到广泛应用。</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316">
                                            <p:txEl>
                                              <p:charRg st="0" end="165"/>
                                            </p:txEl>
                                          </p:spTgt>
                                        </p:tgtEl>
                                        <p:attrNameLst>
                                          <p:attrName>style.visibility</p:attrName>
                                        </p:attrNameLst>
                                      </p:cBhvr>
                                      <p:to>
                                        <p:strVal val="visible"/>
                                      </p:to>
                                    </p:set>
                                    <p:anim from="(-#ppt_w/2)" to="(#ppt_x)" calcmode="lin" valueType="num">
                                      <p:cBhvr>
                                        <p:cTn id="7" dur="600" fill="hold">
                                          <p:stCondLst>
                                            <p:cond delay="0"/>
                                          </p:stCondLst>
                                        </p:cTn>
                                        <p:tgtEl>
                                          <p:spTgt spid="13316">
                                            <p:txEl>
                                              <p:charRg st="0" end="165"/>
                                            </p:txEl>
                                          </p:spTgt>
                                        </p:tgtEl>
                                        <p:attrNameLst>
                                          <p:attrName>ppt_x</p:attrName>
                                        </p:attrNameLst>
                                      </p:cBhvr>
                                    </p:anim>
                                    <p:anim from="0" to="-1.0" calcmode="lin" valueType="num">
                                      <p:cBhvr>
                                        <p:cTn id="8" dur="200" decel="50000" autoRev="1" fill="hold">
                                          <p:stCondLst>
                                            <p:cond delay="600"/>
                                          </p:stCondLst>
                                        </p:cTn>
                                        <p:tgtEl>
                                          <p:spTgt spid="13316">
                                            <p:txEl>
                                              <p:charRg st="0" end="165"/>
                                            </p:txEl>
                                          </p:spTgt>
                                        </p:tgtEl>
                                        <p:attrNameLst>
                                          <p:attrName>xshear</p:attrName>
                                        </p:attrNameLst>
                                      </p:cBhvr>
                                    </p:anim>
                                    <p:animScale>
                                      <p:cBhvr>
                                        <p:cTn id="9" dur="200" decel="100000" autoRev="1" fill="hold">
                                          <p:stCondLst>
                                            <p:cond delay="600"/>
                                          </p:stCondLst>
                                        </p:cTn>
                                        <p:tgtEl>
                                          <p:spTgt spid="13316">
                                            <p:txEl>
                                              <p:charRg st="0" end="165"/>
                                            </p:txEl>
                                          </p:spTgt>
                                        </p:tgtEl>
                                      </p:cBhvr>
                                      <p:from x="100000" y="100000"/>
                                      <p:to x="80000" y="100000"/>
                                    </p:animScale>
                                    <p:anim by="(#ppt_h/3+#ppt_w*0.1)" calcmode="lin" valueType="num">
                                      <p:cBhvr>
                                        <p:cTn id="10" dur="200" decel="100000" autoRev="1" fill="hold">
                                          <p:stCondLst>
                                            <p:cond delay="600"/>
                                          </p:stCondLst>
                                        </p:cTn>
                                        <p:tgtEl>
                                          <p:spTgt spid="13316">
                                            <p:txEl>
                                              <p:charRg st="0" end="16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7586" name="文本占位符 1130498"/>
          <p:cNvSpPr>
            <a:spLocks noGrp="1"/>
          </p:cNvSpPr>
          <p:nvPr>
            <p:ph idx="1"/>
          </p:nvPr>
        </p:nvSpPr>
        <p:spPr>
          <a:xfrm>
            <a:off x="508000" y="625475"/>
            <a:ext cx="7927975" cy="4419600"/>
          </a:xfrm>
        </p:spPr>
        <p:txBody>
          <a:bodyPr anchor="t"/>
          <a:p>
            <a:pPr>
              <a:lnSpc>
                <a:spcPct val="120000"/>
              </a:lnSpc>
              <a:spcBef>
                <a:spcPts val="600"/>
              </a:spcBef>
              <a:buNone/>
            </a:pPr>
            <a:r>
              <a:rPr lang="en-US" altLang="zh-CN" sz="2800" b="1"/>
              <a:t>X</a:t>
            </a:r>
            <a:r>
              <a:rPr lang="zh-CN" altLang="en-US" sz="2800" b="1" dirty="0"/>
              <a:t>射线激光器</a:t>
            </a:r>
            <a:endParaRPr lang="zh-CN" altLang="en-US" sz="2800" b="1" dirty="0"/>
          </a:p>
          <a:p>
            <a:pPr>
              <a:lnSpc>
                <a:spcPct val="120000"/>
              </a:lnSpc>
              <a:spcBef>
                <a:spcPts val="600"/>
              </a:spcBef>
              <a:buNone/>
            </a:pPr>
            <a:endParaRPr lang="zh-CN" altLang="en-US" dirty="0"/>
          </a:p>
          <a:p>
            <a:pPr>
              <a:lnSpc>
                <a:spcPct val="120000"/>
              </a:lnSpc>
              <a:spcBef>
                <a:spcPts val="600"/>
              </a:spcBef>
            </a:pPr>
            <a:r>
              <a:rPr lang="en-US" altLang="zh-CN" sz="2000">
                <a:latin typeface="Times New Roman" panose="02020603050405020304" pitchFamily="2" charset="0"/>
              </a:rPr>
              <a:t>X</a:t>
            </a:r>
            <a:r>
              <a:rPr lang="zh-CN" altLang="en-US" sz="2000" dirty="0">
                <a:latin typeface="Times New Roman" panose="02020603050405020304" pitchFamily="2" charset="0"/>
              </a:rPr>
              <a:t>射线激光器输出激光波长位于</a:t>
            </a:r>
            <a:r>
              <a:rPr lang="en-US" altLang="zh-CN" sz="2000">
                <a:latin typeface="Times New Roman" panose="02020603050405020304" pitchFamily="2" charset="0"/>
              </a:rPr>
              <a:t>X</a:t>
            </a:r>
            <a:r>
              <a:rPr lang="zh-CN" altLang="en-US" sz="2000" dirty="0">
                <a:latin typeface="Times New Roman" panose="02020603050405020304" pitchFamily="2" charset="0"/>
              </a:rPr>
              <a:t>射线波段</a:t>
            </a:r>
            <a:r>
              <a:rPr lang="en-US" altLang="zh-CN" sz="2000">
                <a:latin typeface="Times New Roman" panose="02020603050405020304" pitchFamily="2" charset="0"/>
              </a:rPr>
              <a:t>(1</a:t>
            </a:r>
            <a:r>
              <a:rPr lang="zh-CN" altLang="en-US" sz="2000" dirty="0">
                <a:latin typeface="Times New Roman" panose="02020603050405020304" pitchFamily="2" charset="0"/>
              </a:rPr>
              <a:t>～</a:t>
            </a:r>
            <a:r>
              <a:rPr lang="en-US" altLang="zh-CN" sz="2000">
                <a:latin typeface="Times New Roman" panose="02020603050405020304" pitchFamily="2" charset="0"/>
              </a:rPr>
              <a:t>10nm)</a:t>
            </a:r>
            <a:r>
              <a:rPr lang="zh-CN" altLang="en-US" sz="2000" dirty="0">
                <a:latin typeface="Times New Roman" panose="02020603050405020304" pitchFamily="2" charset="0"/>
              </a:rPr>
              <a:t>。</a:t>
            </a:r>
            <a:endParaRPr lang="zh-CN" altLang="en-US" sz="2000" dirty="0">
              <a:latin typeface="Times New Roman" panose="02020603050405020304" pitchFamily="2" charset="0"/>
            </a:endParaRPr>
          </a:p>
          <a:p>
            <a:pPr>
              <a:lnSpc>
                <a:spcPct val="120000"/>
              </a:lnSpc>
              <a:spcBef>
                <a:spcPts val="600"/>
              </a:spcBef>
            </a:pPr>
            <a:r>
              <a:rPr lang="zh-CN" altLang="en-US" sz="2000" dirty="0">
                <a:latin typeface="Times New Roman" panose="02020603050405020304" pitchFamily="2" charset="0"/>
              </a:rPr>
              <a:t> </a:t>
            </a:r>
            <a:r>
              <a:rPr lang="en-US" altLang="zh-CN" sz="2000">
                <a:latin typeface="Times New Roman" panose="02020603050405020304" pitchFamily="2" charset="0"/>
              </a:rPr>
              <a:t>X</a:t>
            </a:r>
            <a:r>
              <a:rPr lang="zh-CN" altLang="en-US" sz="2000" dirty="0">
                <a:latin typeface="Times New Roman" panose="02020603050405020304" pitchFamily="2" charset="0"/>
              </a:rPr>
              <a:t>射线激光器工作物质为高度电离的等离子体</a:t>
            </a:r>
            <a:r>
              <a:rPr lang="en-US" altLang="zh-CN" sz="2000">
                <a:latin typeface="Times New Roman" panose="02020603050405020304" pitchFamily="2" charset="0"/>
              </a:rPr>
              <a:t>,</a:t>
            </a:r>
            <a:r>
              <a:rPr lang="zh-CN" altLang="en-US" sz="2000" dirty="0">
                <a:latin typeface="Times New Roman" panose="02020603050405020304" pitchFamily="2" charset="0"/>
              </a:rPr>
              <a:t>采用光泵浦</a:t>
            </a:r>
            <a:r>
              <a:rPr lang="en-US" altLang="zh-CN" sz="2000">
                <a:latin typeface="Times New Roman" panose="02020603050405020304" pitchFamily="2" charset="0"/>
              </a:rPr>
              <a:t>,</a:t>
            </a:r>
            <a:r>
              <a:rPr lang="zh-CN" altLang="en-US" sz="2000" dirty="0">
                <a:latin typeface="Times New Roman" panose="02020603050405020304" pitchFamily="2" charset="0"/>
              </a:rPr>
              <a:t>但需要特殊的</a:t>
            </a:r>
            <a:r>
              <a:rPr lang="en-US" altLang="zh-CN" sz="2000">
                <a:latin typeface="Times New Roman" panose="02020603050405020304" pitchFamily="2" charset="0"/>
              </a:rPr>
              <a:t>X</a:t>
            </a:r>
            <a:r>
              <a:rPr lang="zh-CN" altLang="en-US" sz="2000" dirty="0">
                <a:latin typeface="Times New Roman" panose="02020603050405020304" pitchFamily="2" charset="0"/>
              </a:rPr>
              <a:t>射线泵浦源。</a:t>
            </a:r>
            <a:endParaRPr lang="zh-CN" altLang="en-US" sz="2000" dirty="0">
              <a:latin typeface="Times New Roman" panose="02020603050405020304" pitchFamily="2" charset="0"/>
            </a:endParaRPr>
          </a:p>
          <a:p>
            <a:pPr>
              <a:lnSpc>
                <a:spcPct val="120000"/>
              </a:lnSpc>
              <a:spcBef>
                <a:spcPts val="600"/>
              </a:spcBef>
            </a:pPr>
            <a:r>
              <a:rPr lang="zh-CN" altLang="en-US" sz="2000" dirty="0">
                <a:latin typeface="Times New Roman" panose="02020603050405020304" pitchFamily="2" charset="0"/>
              </a:rPr>
              <a:t>美国加利福尼亚州实验室发明了世界最大功率的X射线激光器，激光器所产生的电能超过一个小国家全国的全部电能。激光器的X射线可聚焦在人类头发的1/30的一个点上；还可短时间将一片金属箔加热至200万摄氏度，使它成为地球上温度最高的物质，这种温度和压力仅存于恒星内部。</a:t>
            </a:r>
            <a:endParaRPr lang="zh-CN" altLang="en-US" sz="2000" dirty="0">
              <a:latin typeface="Times New Roman" panose="02020603050405020304" pitchFamily="2" charset="0"/>
            </a:endParaRPr>
          </a:p>
        </p:txBody>
      </p:sp>
      <p:sp>
        <p:nvSpPr>
          <p:cNvPr id="67587" name="灯片编号占位符 1"/>
          <p:cNvSpPr/>
          <p:nvPr>
            <p:ph type="sldNum" sz="quarter" idx="12"/>
          </p:nvPr>
        </p:nvSpPr>
        <p:spPr/>
        <p:txBody>
          <a:bodyPr anchor="ctr"/>
          <a:p>
            <a:pPr indent="0" algn="ctr"/>
            <a:fld id="{9A0DB2DC-4C9A-4742-B13C-FB6460FD3503}" type="slidenum">
              <a:rPr lang="zh-CN" altLang="en-US" sz="1400" dirty="0">
                <a:solidFill>
                  <a:srgbClr val="FFFFFF"/>
                </a:solidFill>
                <a:latin typeface="Franklin Gothic Book" panose="020B0503020102020204" pitchFamily="34" charset="0"/>
                <a:ea typeface="幼圆" panose="02010509060101010101" pitchFamily="49" charset="-122"/>
              </a:rPr>
            </a:fld>
            <a:endParaRPr lang="zh-CN" altLang="en-US" sz="1400" dirty="0">
              <a:solidFill>
                <a:srgbClr val="FFFFFF"/>
              </a:solidFill>
              <a:latin typeface="Franklin Gothic Book" panose="020B0503020102020204" pitchFamily="34" charset="0"/>
              <a:ea typeface="幼圆" panose="02010509060101010101" pitchFamily="49" charset="-122"/>
            </a:endParaRP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8610" name="图片 3"/>
          <p:cNvPicPr>
            <a:picLocks noChangeAspect="1"/>
          </p:cNvPicPr>
          <p:nvPr/>
        </p:nvPicPr>
        <p:blipFill>
          <a:blip r:embed="rId1"/>
          <a:stretch>
            <a:fillRect/>
          </a:stretch>
        </p:blipFill>
        <p:spPr>
          <a:xfrm>
            <a:off x="422275" y="382588"/>
            <a:ext cx="4316413" cy="2887662"/>
          </a:xfrm>
          <a:prstGeom prst="rect">
            <a:avLst/>
          </a:prstGeom>
          <a:noFill/>
          <a:ln w="9525">
            <a:noFill/>
          </a:ln>
        </p:spPr>
      </p:pic>
      <p:pic>
        <p:nvPicPr>
          <p:cNvPr id="68611" name="图片 4"/>
          <p:cNvPicPr>
            <a:picLocks noChangeAspect="1"/>
          </p:cNvPicPr>
          <p:nvPr/>
        </p:nvPicPr>
        <p:blipFill>
          <a:blip r:embed="rId2"/>
          <a:stretch>
            <a:fillRect/>
          </a:stretch>
        </p:blipFill>
        <p:spPr>
          <a:xfrm>
            <a:off x="4830763" y="3309938"/>
            <a:ext cx="3902075" cy="3067050"/>
          </a:xfrm>
          <a:prstGeom prst="rect">
            <a:avLst/>
          </a:prstGeom>
          <a:noFill/>
          <a:ln w="9525">
            <a:noFill/>
          </a:ln>
        </p:spPr>
      </p:pic>
      <p:sp>
        <p:nvSpPr>
          <p:cNvPr id="68612" name="标题 12290"/>
          <p:cNvSpPr>
            <a:spLocks noGrp="1"/>
          </p:cNvSpPr>
          <p:nvPr/>
        </p:nvSpPr>
        <p:spPr>
          <a:xfrm>
            <a:off x="4830763" y="854075"/>
            <a:ext cx="3725862" cy="523875"/>
          </a:xfrm>
          <a:prstGeom prst="rect">
            <a:avLst/>
          </a:prstGeom>
          <a:noFill/>
          <a:ln w="9525">
            <a:noFill/>
          </a:ln>
        </p:spPr>
        <p:txBody>
          <a:bodyPr anchor="ctr"/>
          <a:p>
            <a:pPr lvl="0" indent="0" algn="ctr"/>
            <a:r>
              <a:rPr lang="en-US" altLang="zh-CN" sz="2800" b="1">
                <a:latin typeface="Tahoma" panose="020B0604030504040204" pitchFamily="2" charset="0"/>
                <a:ea typeface="宋体" panose="02010600030101010101" pitchFamily="2" charset="-122"/>
              </a:rPr>
              <a:t>X</a:t>
            </a:r>
            <a:r>
              <a:rPr lang="zh-CN" altLang="en-US" sz="2800" b="1">
                <a:latin typeface="Tahoma" panose="020B0604030504040204" pitchFamily="2" charset="0"/>
                <a:ea typeface="宋体" panose="02010600030101010101" pitchFamily="2" charset="-122"/>
              </a:rPr>
              <a:t>射线激光器</a:t>
            </a:r>
            <a:endParaRPr lang="zh-CN" altLang="en-US" sz="2800" b="1">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9634" name="文本占位符 1231873"/>
          <p:cNvSpPr>
            <a:spLocks noGrp="1"/>
          </p:cNvSpPr>
          <p:nvPr>
            <p:ph idx="1"/>
          </p:nvPr>
        </p:nvSpPr>
        <p:spPr>
          <a:xfrm>
            <a:off x="849313" y="952500"/>
            <a:ext cx="7775575" cy="5472113"/>
          </a:xfrm>
        </p:spPr>
        <p:txBody>
          <a:bodyPr anchor="t"/>
          <a:p>
            <a:pPr>
              <a:lnSpc>
                <a:spcPct val="120000"/>
              </a:lnSpc>
              <a:spcBef>
                <a:spcPts val="600"/>
              </a:spcBef>
            </a:pPr>
            <a:r>
              <a:rPr lang="en-US" altLang="zh-CN" sz="2000">
                <a:latin typeface="Times New Roman" panose="02020603050405020304" pitchFamily="2" charset="0"/>
              </a:rPr>
              <a:t>2013</a:t>
            </a:r>
            <a:r>
              <a:rPr lang="zh-CN" altLang="en-US" sz="2000" dirty="0">
                <a:latin typeface="Times New Roman" panose="02020603050405020304" pitchFamily="2" charset="0"/>
              </a:rPr>
              <a:t>年</a:t>
            </a:r>
            <a:r>
              <a:rPr lang="en-US" altLang="zh-CN" sz="2000">
                <a:latin typeface="Times New Roman" panose="02020603050405020304" pitchFamily="2" charset="0"/>
              </a:rPr>
              <a:t>10</a:t>
            </a:r>
            <a:r>
              <a:rPr lang="zh-CN" altLang="en-US" sz="2000" dirty="0">
                <a:latin typeface="Times New Roman" panose="02020603050405020304" pitchFamily="2" charset="0"/>
              </a:rPr>
              <a:t>月</a:t>
            </a:r>
            <a:r>
              <a:rPr lang="en-US" altLang="zh-CN" sz="2000">
                <a:latin typeface="Times New Roman" panose="02020603050405020304" pitchFamily="2" charset="0"/>
              </a:rPr>
              <a:t>21</a:t>
            </a:r>
            <a:r>
              <a:rPr lang="zh-CN" altLang="en-US" sz="2000" dirty="0">
                <a:latin typeface="Times New Roman" panose="02020603050405020304" pitchFamily="2" charset="0"/>
              </a:rPr>
              <a:t>日，南非科学与工业研究委员会（</a:t>
            </a:r>
            <a:r>
              <a:rPr lang="en-US" altLang="zh-CN" sz="2000">
                <a:latin typeface="Times New Roman" panose="02020603050405020304" pitchFamily="2" charset="0"/>
              </a:rPr>
              <a:t>CSIR </a:t>
            </a:r>
            <a:r>
              <a:rPr lang="zh-CN" altLang="en-US" sz="2000" dirty="0">
                <a:latin typeface="Times New Roman" panose="02020603050405020304" pitchFamily="2" charset="0"/>
              </a:rPr>
              <a:t>）国家激光中心研究人员</a:t>
            </a:r>
            <a:r>
              <a:rPr lang="en-US" altLang="zh-CN" sz="2000">
                <a:latin typeface="Times New Roman" panose="02020603050405020304" pitchFamily="2" charset="0"/>
              </a:rPr>
              <a:t>Andrew Forbes</a:t>
            </a:r>
            <a:r>
              <a:rPr lang="zh-CN" altLang="en-US" sz="2000" dirty="0">
                <a:latin typeface="Times New Roman" panose="02020603050405020304" pitchFamily="2" charset="0"/>
              </a:rPr>
              <a:t>等开发出世界首个数字激光器。研究成果发表在</a:t>
            </a:r>
            <a:r>
              <a:rPr lang="en-US" altLang="zh-CN" sz="2000">
                <a:latin typeface="Times New Roman" panose="02020603050405020304" pitchFamily="2" charset="0"/>
              </a:rPr>
              <a:t>2013</a:t>
            </a:r>
            <a:r>
              <a:rPr lang="zh-CN" altLang="en-US" sz="2000" dirty="0">
                <a:latin typeface="Times New Roman" panose="02020603050405020304" pitchFamily="2" charset="0"/>
              </a:rPr>
              <a:t>年</a:t>
            </a:r>
            <a:r>
              <a:rPr lang="en-US" altLang="zh-CN" sz="2000">
                <a:latin typeface="Times New Roman" panose="02020603050405020304" pitchFamily="2" charset="0"/>
              </a:rPr>
              <a:t>Nature Communications</a:t>
            </a:r>
            <a:r>
              <a:rPr lang="zh-CN" altLang="en-US" sz="2000" dirty="0">
                <a:latin typeface="Times New Roman" panose="02020603050405020304" pitchFamily="2" charset="0"/>
              </a:rPr>
              <a:t>杂志上。 </a:t>
            </a:r>
            <a:endParaRPr lang="zh-CN" altLang="en-US" sz="2000" dirty="0">
              <a:latin typeface="Times New Roman" panose="02020603050405020304" pitchFamily="2" charset="0"/>
            </a:endParaRPr>
          </a:p>
          <a:p>
            <a:pPr>
              <a:lnSpc>
                <a:spcPct val="120000"/>
              </a:lnSpc>
              <a:spcBef>
                <a:spcPts val="600"/>
              </a:spcBef>
            </a:pPr>
            <a:r>
              <a:rPr lang="zh-CN" altLang="en-US" sz="2000" dirty="0">
                <a:latin typeface="Times New Roman" panose="02020603050405020304" pitchFamily="2" charset="0"/>
              </a:rPr>
              <a:t>数字激光器将其中一个反射镜换成了“空间光调制器”。“空间光调制器”如同一个可反光的微型液晶显示屏，“只需通过电脑向显示屏输入特定图像就能得到所需要的激光模式。</a:t>
            </a:r>
            <a:endParaRPr lang="zh-CN" altLang="en-US" sz="2000" dirty="0">
              <a:latin typeface="Times New Roman" panose="02020603050405020304" pitchFamily="2" charset="0"/>
            </a:endParaRPr>
          </a:p>
        </p:txBody>
      </p:sp>
      <p:pic>
        <p:nvPicPr>
          <p:cNvPr id="69635" name="图片 1231874"/>
          <p:cNvPicPr>
            <a:picLocks noChangeAspect="1"/>
          </p:cNvPicPr>
          <p:nvPr/>
        </p:nvPicPr>
        <p:blipFill>
          <a:blip r:embed="rId1"/>
          <a:stretch>
            <a:fillRect/>
          </a:stretch>
        </p:blipFill>
        <p:spPr>
          <a:xfrm>
            <a:off x="1122363" y="3535363"/>
            <a:ext cx="6691312" cy="2889250"/>
          </a:xfrm>
          <a:prstGeom prst="rect">
            <a:avLst/>
          </a:prstGeom>
          <a:noFill/>
          <a:ln w="9525">
            <a:noFill/>
          </a:ln>
        </p:spPr>
      </p:pic>
      <p:sp>
        <p:nvSpPr>
          <p:cNvPr id="69636" name="文本框 2"/>
          <p:cNvSpPr txBox="1"/>
          <p:nvPr/>
        </p:nvSpPr>
        <p:spPr>
          <a:xfrm>
            <a:off x="506413" y="317500"/>
            <a:ext cx="2522537" cy="519113"/>
          </a:xfrm>
          <a:prstGeom prst="rect">
            <a:avLst/>
          </a:prstGeom>
          <a:noFill/>
          <a:ln w="9525">
            <a:noFill/>
          </a:ln>
        </p:spPr>
        <p:txBody>
          <a:bodyPr wrap="square" anchor="t">
            <a:spAutoFit/>
          </a:bodyPr>
          <a:p>
            <a:pPr lvl="0" indent="0"/>
            <a:r>
              <a:rPr lang="zh-CN" altLang="en-US" sz="2800" b="1">
                <a:latin typeface="Tahoma" panose="020B0604030504040204" pitchFamily="2" charset="0"/>
                <a:ea typeface="宋体" panose="02010600030101010101" pitchFamily="2" charset="-122"/>
              </a:rPr>
              <a:t>数字激光器</a:t>
            </a:r>
            <a:endParaRPr lang="zh-CN" altLang="en-US" sz="2800" b="1">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71682" name="标题 1"/>
          <p:cNvSpPr>
            <a:spLocks noGrp="1"/>
          </p:cNvSpPr>
          <p:nvPr>
            <p:ph type="title"/>
          </p:nvPr>
        </p:nvSpPr>
        <p:spPr/>
        <p:txBody>
          <a:bodyPr anchor="ctr"/>
          <a:p>
            <a:r>
              <a:rPr lang="zh-CN" altLang="en-US"/>
              <a:t>展望与未来</a:t>
            </a:r>
            <a:endParaRPr lang="zh-CN" altLang="en-US"/>
          </a:p>
        </p:txBody>
      </p:sp>
      <p:sp>
        <p:nvSpPr>
          <p:cNvPr id="71683" name="内容占位符 2"/>
          <p:cNvSpPr>
            <a:spLocks noGrp="1"/>
          </p:cNvSpPr>
          <p:nvPr>
            <p:ph idx="1"/>
          </p:nvPr>
        </p:nvSpPr>
        <p:spPr>
          <a:xfrm>
            <a:off x="457200" y="1417638"/>
            <a:ext cx="8229600" cy="4708525"/>
          </a:xfrm>
        </p:spPr>
        <p:txBody>
          <a:bodyPr anchor="t"/>
          <a:p>
            <a:pPr marL="0" indent="457200">
              <a:lnSpc>
                <a:spcPct val="150000"/>
              </a:lnSpc>
              <a:spcBef>
                <a:spcPct val="0"/>
              </a:spcBef>
              <a:buNone/>
            </a:pPr>
            <a:r>
              <a:rPr lang="zh-CN" altLang="en-US" sz="2400" b="1"/>
              <a:t>激光器的发明是20世纪科学技术的一项重大成就。它使人们终于有能力驾驶尺度极小、数量极大、运动极混乱的分子和原子的发光过程，从而获得产生、放大相干的红外线、可见光线和紫外线（以至X射线和γ射线）的能力。激光科学技术的兴起使人类对光的认识和利用达到了一个崭新的水平。未来，激光器将会更广泛的应用在我们的工作生活中，为人类社会的发展做出更多贡献。</a:t>
            </a:r>
            <a:endParaRPr lang="zh-CN" altLang="en-US" sz="2400" b="1"/>
          </a:p>
        </p:txBody>
      </p:sp>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72706" name="标题 1"/>
          <p:cNvSpPr>
            <a:spLocks noGrp="1"/>
          </p:cNvSpPr>
          <p:nvPr>
            <p:ph type="title"/>
          </p:nvPr>
        </p:nvSpPr>
        <p:spPr>
          <a:xfrm>
            <a:off x="417513" y="550863"/>
            <a:ext cx="8229600" cy="4381500"/>
          </a:xfrm>
        </p:spPr>
        <p:txBody>
          <a:bodyPr anchor="ctr"/>
          <a:p>
            <a:r>
              <a:rPr lang="zh-CN" altLang="en-US" sz="9600" i="1">
                <a:solidFill>
                  <a:srgbClr val="FF0000"/>
                </a:solidFill>
                <a:latin typeface="楷体" panose="02010609060101010101" pitchFamily="49" charset="-122"/>
                <a:ea typeface="楷体" panose="02010609060101010101" pitchFamily="49" charset="-122"/>
              </a:rPr>
              <a:t>谢谢</a:t>
            </a:r>
            <a:endParaRPr lang="zh-CN" altLang="en-US" sz="9600" i="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193" name="标题 35841"/>
          <p:cNvSpPr>
            <a:spLocks noGrp="1"/>
          </p:cNvSpPr>
          <p:nvPr>
            <p:ph type="title"/>
          </p:nvPr>
        </p:nvSpPr>
        <p:spPr/>
        <p:txBody>
          <a:bodyPr anchor="ctr"/>
          <a:p>
            <a:r>
              <a:rPr lang="zh-CN" altLang="en-US" b="1" dirty="0"/>
              <a:t>激光的发展史</a:t>
            </a:r>
            <a:r>
              <a:rPr lang="zh-CN" altLang="en-US" dirty="0"/>
              <a:t> </a:t>
            </a:r>
            <a:endParaRPr lang="zh-CN" altLang="en-US" dirty="0"/>
          </a:p>
        </p:txBody>
      </p:sp>
      <p:sp>
        <p:nvSpPr>
          <p:cNvPr id="8194" name="文本占位符 35842"/>
          <p:cNvSpPr>
            <a:spLocks noGrp="1"/>
          </p:cNvSpPr>
          <p:nvPr>
            <p:ph idx="1"/>
          </p:nvPr>
        </p:nvSpPr>
        <p:spPr/>
        <p:txBody>
          <a:bodyPr anchor="t"/>
          <a:p>
            <a:pPr>
              <a:lnSpc>
                <a:spcPct val="110000"/>
              </a:lnSpc>
            </a:pPr>
            <a:r>
              <a:rPr lang="en-US" altLang="zh-CN" sz="2400" dirty="0"/>
              <a:t>1958</a:t>
            </a:r>
            <a:r>
              <a:rPr lang="zh-CN" altLang="en-US" sz="2400" dirty="0"/>
              <a:t>年，贝尔实验室的汤斯和肖洛发表了关于激光器的经典论文，奠定了激光发展的基础。 </a:t>
            </a:r>
            <a:endParaRPr lang="zh-CN" altLang="en-US" sz="2400" dirty="0"/>
          </a:p>
          <a:p>
            <a:pPr>
              <a:lnSpc>
                <a:spcPct val="110000"/>
              </a:lnSpc>
            </a:pPr>
            <a:r>
              <a:rPr lang="zh-CN" altLang="en-US" sz="2400" dirty="0"/>
              <a:t> </a:t>
            </a:r>
            <a:r>
              <a:rPr lang="en-US" altLang="zh-CN" sz="2400" dirty="0"/>
              <a:t>1960</a:t>
            </a:r>
            <a:r>
              <a:rPr lang="zh-CN" altLang="en-US" sz="2400" dirty="0"/>
              <a:t>年，美国加利福尼亚州休斯航空公司实验室的研究员梅曼发明了世界上第一台红宝石激光器。 </a:t>
            </a:r>
            <a:endParaRPr lang="zh-CN" altLang="en-US" sz="2400" dirty="0"/>
          </a:p>
          <a:p>
            <a:pPr>
              <a:lnSpc>
                <a:spcPct val="110000"/>
              </a:lnSpc>
            </a:pPr>
            <a:r>
              <a:rPr lang="en-US" altLang="zh-CN" sz="2400">
                <a:latin typeface="Times New Roman" panose="02020603050405020304" pitchFamily="2" charset="0"/>
              </a:rPr>
              <a:t>1961</a:t>
            </a:r>
            <a:r>
              <a:rPr lang="zh-CN" altLang="en-US" sz="2400" dirty="0">
                <a:latin typeface="Times New Roman" panose="02020603050405020304" pitchFamily="2" charset="0"/>
              </a:rPr>
              <a:t>年</a:t>
            </a:r>
            <a:r>
              <a:rPr lang="en-US" altLang="zh-CN" sz="2400">
                <a:latin typeface="Times New Roman" panose="02020603050405020304" pitchFamily="2" charset="0"/>
              </a:rPr>
              <a:t>A.</a:t>
            </a:r>
            <a:r>
              <a:rPr lang="zh-CN" altLang="en-US" sz="2400" dirty="0">
                <a:latin typeface="Times New Roman" panose="02020603050405020304" pitchFamily="2" charset="0"/>
              </a:rPr>
              <a:t>贾文等人制成了</a:t>
            </a:r>
            <a:r>
              <a:rPr lang="en-US" altLang="zh-CN" sz="2400" dirty="0">
                <a:latin typeface="Times New Roman" panose="02020603050405020304" pitchFamily="2" charset="0"/>
              </a:rPr>
              <a:t>He-Ne</a:t>
            </a:r>
            <a:r>
              <a:rPr lang="zh-CN" altLang="en-US" sz="2400" dirty="0">
                <a:latin typeface="Times New Roman" panose="02020603050405020304" pitchFamily="2" charset="0"/>
              </a:rPr>
              <a:t>激光器</a:t>
            </a:r>
            <a:endParaRPr lang="zh-CN" altLang="en-US" sz="2400" dirty="0">
              <a:latin typeface="Times New Roman" panose="02020603050405020304" pitchFamily="2" charset="0"/>
            </a:endParaRPr>
          </a:p>
          <a:p>
            <a:pPr>
              <a:lnSpc>
                <a:spcPct val="110000"/>
              </a:lnSpc>
            </a:pPr>
            <a:r>
              <a:rPr lang="en-US" altLang="zh-CN" sz="2400">
                <a:latin typeface="Times New Roman" panose="02020603050405020304" pitchFamily="2" charset="0"/>
              </a:rPr>
              <a:t>1962</a:t>
            </a:r>
            <a:r>
              <a:rPr lang="zh-CN" altLang="en-US" sz="2400" dirty="0">
                <a:latin typeface="Times New Roman" panose="02020603050405020304" pitchFamily="2" charset="0"/>
              </a:rPr>
              <a:t>年</a:t>
            </a:r>
            <a:r>
              <a:rPr lang="en-US" altLang="zh-CN" sz="2400">
                <a:latin typeface="Times New Roman" panose="02020603050405020304" pitchFamily="2" charset="0"/>
              </a:rPr>
              <a:t>R.N.</a:t>
            </a:r>
            <a:r>
              <a:rPr lang="zh-CN" altLang="en-US" sz="2400" dirty="0">
                <a:latin typeface="Times New Roman" panose="02020603050405020304" pitchFamily="2" charset="0"/>
              </a:rPr>
              <a:t>霍耳等人创制了</a:t>
            </a:r>
            <a:r>
              <a:rPr lang="en-US" altLang="zh-CN" sz="2400" dirty="0">
                <a:latin typeface="Times New Roman" panose="02020603050405020304" pitchFamily="2" charset="0"/>
              </a:rPr>
              <a:t>GaAs</a:t>
            </a:r>
            <a:r>
              <a:rPr lang="zh-CN" altLang="en-US" sz="2400" dirty="0">
                <a:latin typeface="Times New Roman" panose="02020603050405020304" pitchFamily="2" charset="0"/>
              </a:rPr>
              <a:t>半导体激光器。</a:t>
            </a:r>
            <a:endParaRPr lang="zh-CN" altLang="en-US" sz="2400" dirty="0"/>
          </a:p>
          <a:p>
            <a:pPr>
              <a:lnSpc>
                <a:spcPct val="110000"/>
              </a:lnSpc>
            </a:pPr>
            <a:r>
              <a:rPr lang="en-US" altLang="zh-CN" sz="2400" dirty="0"/>
              <a:t>1965</a:t>
            </a:r>
            <a:r>
              <a:rPr lang="zh-CN" altLang="en-US" sz="2400" dirty="0"/>
              <a:t>年，第一台可产生大功率激光的器件</a:t>
            </a:r>
            <a:r>
              <a:rPr lang="en-US" altLang="zh-CN" sz="2400" dirty="0"/>
              <a:t>CO</a:t>
            </a:r>
            <a:r>
              <a:rPr lang="en-US" altLang="zh-CN" sz="2400" baseline="-25000" dirty="0"/>
              <a:t>2</a:t>
            </a:r>
            <a:r>
              <a:rPr lang="zh-CN" altLang="en-US" sz="2400" dirty="0"/>
              <a:t>激光器诞生</a:t>
            </a:r>
            <a:endParaRPr lang="zh-CN" altLang="en-US" sz="2400" dirty="0"/>
          </a:p>
          <a:p>
            <a:pPr>
              <a:lnSpc>
                <a:spcPct val="110000"/>
              </a:lnSpc>
            </a:pPr>
            <a:r>
              <a:rPr lang="en-US" altLang="zh-CN" sz="2400" dirty="0"/>
              <a:t>1967</a:t>
            </a:r>
            <a:r>
              <a:rPr lang="zh-CN" altLang="en-US" sz="2400" dirty="0"/>
              <a:t>年，第一台Ｘ射线激光器研制成功</a:t>
            </a:r>
            <a:r>
              <a:rPr lang="zh-CN" altLang="en-US" sz="2800" dirty="0"/>
              <a:t>。</a:t>
            </a:r>
            <a:r>
              <a:rPr lang="zh-CN" altLang="en-US" dirty="0"/>
              <a:t> </a:t>
            </a:r>
            <a:endParaRPr lang="zh-CN"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217" name="文本框 40961"/>
          <p:cNvSpPr txBox="1"/>
          <p:nvPr/>
        </p:nvSpPr>
        <p:spPr>
          <a:xfrm>
            <a:off x="468313" y="1628775"/>
            <a:ext cx="395287" cy="3378200"/>
          </a:xfrm>
          <a:prstGeom prst="rect">
            <a:avLst/>
          </a:prstGeom>
          <a:noFill/>
          <a:ln w="9525">
            <a:noFill/>
          </a:ln>
        </p:spPr>
        <p:txBody>
          <a:bodyPr anchor="t">
            <a:spAutoFit/>
          </a:bodyPr>
          <a:p>
            <a:pPr lvl="0" indent="0">
              <a:spcBef>
                <a:spcPct val="50000"/>
              </a:spcBef>
              <a:buClr>
                <a:srgbClr val="000000"/>
              </a:buClr>
            </a:pPr>
            <a:r>
              <a:rPr lang="zh-CN" altLang="en-US" sz="2400" b="1" dirty="0">
                <a:solidFill>
                  <a:srgbClr val="0000FF"/>
                </a:solidFill>
                <a:latin typeface="Times New Roman" panose="02020603050405020304" pitchFamily="2" charset="0"/>
                <a:ea typeface="宋体" panose="02010600030101010101" pitchFamily="2" charset="-122"/>
              </a:rPr>
              <a:t>梅曼和第一只激光器</a:t>
            </a:r>
            <a:endParaRPr lang="zh-CN" altLang="en-US" sz="2400" b="1" dirty="0">
              <a:solidFill>
                <a:srgbClr val="0000FF"/>
              </a:solidFill>
              <a:latin typeface="Times New Roman" panose="02020603050405020304" pitchFamily="2" charset="0"/>
              <a:ea typeface="宋体" panose="02010600030101010101" pitchFamily="2" charset="-122"/>
            </a:endParaRPr>
          </a:p>
        </p:txBody>
      </p:sp>
      <p:pic>
        <p:nvPicPr>
          <p:cNvPr id="9218" name="图片 40962" descr="梅曼和他的激光"/>
          <p:cNvPicPr>
            <a:picLocks noChangeAspect="1"/>
          </p:cNvPicPr>
          <p:nvPr/>
        </p:nvPicPr>
        <p:blipFill>
          <a:blip r:embed="rId1"/>
          <a:stretch>
            <a:fillRect/>
          </a:stretch>
        </p:blipFill>
        <p:spPr>
          <a:xfrm>
            <a:off x="1908175" y="0"/>
            <a:ext cx="5086350" cy="6453188"/>
          </a:xfrm>
          <a:prstGeom prst="rect">
            <a:avLst/>
          </a:prstGeom>
          <a:noFill/>
          <a:ln w="9525">
            <a:noFill/>
          </a:ln>
        </p:spPr>
      </p:pic>
      <p:sp>
        <p:nvSpPr>
          <p:cNvPr id="9219" name="矩形 40963"/>
          <p:cNvSpPr/>
          <p:nvPr/>
        </p:nvSpPr>
        <p:spPr>
          <a:xfrm>
            <a:off x="3203575" y="6338888"/>
            <a:ext cx="2317750" cy="519112"/>
          </a:xfrm>
          <a:prstGeom prst="rect">
            <a:avLst/>
          </a:prstGeom>
          <a:solidFill>
            <a:schemeClr val="tx1"/>
          </a:solidFill>
          <a:ln w="9525">
            <a:noFill/>
          </a:ln>
        </p:spPr>
        <p:txBody>
          <a:bodyPr wrap="none" anchor="t">
            <a:spAutoFit/>
          </a:bodyPr>
          <a:p>
            <a:pPr lvl="0" indent="0">
              <a:buClr>
                <a:srgbClr val="000000"/>
              </a:buClr>
            </a:pPr>
            <a:r>
              <a:rPr lang="zh-CN" altLang="en-US" sz="2800" dirty="0">
                <a:latin typeface="Times New Roman" panose="02020603050405020304" pitchFamily="2" charset="0"/>
                <a:ea typeface="黑体" panose="02010609060101010101" pitchFamily="1" charset="-122"/>
                <a:hlinkClick r:id="rId2" action="ppaction://hlinkfile"/>
              </a:rPr>
              <a:t>红宝石激光器</a:t>
            </a:r>
            <a:endParaRPr lang="zh-CN" altLang="en-US" sz="2800">
              <a:latin typeface="Times New Roman" panose="02020603050405020304" pitchFamily="2" charset="0"/>
              <a:ea typeface="黑体" panose="02010609060101010101" pitchFamily="1" charset="-122"/>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8433" name="Rectangle 2"/>
          <p:cNvSpPr>
            <a:spLocks noGrp="1"/>
          </p:cNvSpPr>
          <p:nvPr>
            <p:ph type="title"/>
          </p:nvPr>
        </p:nvSpPr>
        <p:spPr>
          <a:xfrm>
            <a:off x="835025" y="557213"/>
            <a:ext cx="7242175" cy="1143000"/>
          </a:xfrm>
        </p:spPr>
        <p:txBody>
          <a:bodyPr wrap="square" anchor="ctr"/>
          <a:p>
            <a:pPr lvl="0" indent="0" eaLnBrk="1" hangingPunct="1"/>
            <a:r>
              <a:rPr lang="zh-CN" altLang="en-US" sz="4800">
                <a:solidFill>
                  <a:srgbClr val="FF0000"/>
                </a:solidFill>
                <a:ea typeface="华文行楷" panose="02010800040101010101" pitchFamily="2" charset="-122"/>
              </a:rPr>
              <a:t>激光的特性</a:t>
            </a:r>
            <a:endParaRPr lang="zh-CN" altLang="en-US" sz="4800">
              <a:solidFill>
                <a:srgbClr val="FF0000"/>
              </a:solidFill>
              <a:ea typeface="华文行楷" panose="02010800040101010101" pitchFamily="2" charset="-122"/>
            </a:endParaRPr>
          </a:p>
        </p:txBody>
      </p:sp>
      <p:sp>
        <p:nvSpPr>
          <p:cNvPr id="14339" name="Rectangle 3"/>
          <p:cNvSpPr>
            <a:spLocks noRot="1"/>
          </p:cNvSpPr>
          <p:nvPr/>
        </p:nvSpPr>
        <p:spPr>
          <a:xfrm>
            <a:off x="3348038" y="2212975"/>
            <a:ext cx="4348163" cy="3197225"/>
          </a:xfrm>
          <a:prstGeom prst="rect">
            <a:avLst/>
          </a:prstGeom>
          <a:noFill/>
          <a:ln w="9525">
            <a:noFill/>
          </a:ln>
        </p:spPr>
        <p:txBody>
          <a:bodyPr/>
          <a:p>
            <a:pPr marL="342900" lvl="0" indent="-342900" eaLnBrk="1" fontAlgn="base" hangingPunct="1">
              <a:lnSpc>
                <a:spcPct val="120000"/>
              </a:lnSpc>
              <a:spcBef>
                <a:spcPct val="20000"/>
              </a:spcBef>
              <a:buClr>
                <a:schemeClr val="hlink"/>
              </a:buClr>
              <a:buSzPct val="70000"/>
              <a:buFont typeface="Wingdings" panose="05000000000000000000" pitchFamily="2" charset="2"/>
              <a:buChar char="n"/>
            </a:pPr>
            <a:r>
              <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cs typeface="+mn-ea"/>
              </a:rPr>
              <a:t>单色性好</a:t>
            </a:r>
            <a:endPar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endParaRPr>
          </a:p>
          <a:p>
            <a:pPr marL="342900" lvl="0" indent="-342900" eaLnBrk="1" fontAlgn="base" hangingPunct="1">
              <a:lnSpc>
                <a:spcPct val="120000"/>
              </a:lnSpc>
              <a:spcBef>
                <a:spcPct val="20000"/>
              </a:spcBef>
              <a:buClr>
                <a:schemeClr val="hlink"/>
              </a:buClr>
              <a:buSzPct val="70000"/>
              <a:buFont typeface="Wingdings" panose="05000000000000000000" pitchFamily="2" charset="2"/>
              <a:buChar char="n"/>
            </a:pPr>
            <a:r>
              <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cs typeface="+mn-ea"/>
              </a:rPr>
              <a:t>相干性好</a:t>
            </a:r>
            <a:endPar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endParaRPr>
          </a:p>
          <a:p>
            <a:pPr marL="342900" lvl="0" indent="-342900" eaLnBrk="1" fontAlgn="base" hangingPunct="1">
              <a:lnSpc>
                <a:spcPct val="120000"/>
              </a:lnSpc>
              <a:spcBef>
                <a:spcPct val="20000"/>
              </a:spcBef>
              <a:buClr>
                <a:schemeClr val="hlink"/>
              </a:buClr>
              <a:buSzPct val="70000"/>
              <a:buFont typeface="Wingdings" panose="05000000000000000000" pitchFamily="2" charset="2"/>
              <a:buChar char="n"/>
            </a:pPr>
            <a:r>
              <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cs typeface="+mn-ea"/>
              </a:rPr>
              <a:t>亮度高</a:t>
            </a:r>
            <a:endPar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endParaRPr>
          </a:p>
          <a:p>
            <a:pPr marL="342900" lvl="0" indent="-342900" eaLnBrk="1" fontAlgn="base" hangingPunct="1">
              <a:lnSpc>
                <a:spcPct val="120000"/>
              </a:lnSpc>
              <a:spcBef>
                <a:spcPct val="20000"/>
              </a:spcBef>
              <a:buClr>
                <a:schemeClr val="hlink"/>
              </a:buClr>
              <a:buSzPct val="70000"/>
              <a:buFont typeface="Wingdings" panose="05000000000000000000" pitchFamily="2" charset="2"/>
              <a:buChar char="n"/>
            </a:pPr>
            <a:r>
              <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cs typeface="+mn-ea"/>
              </a:rPr>
              <a:t>方向性好</a:t>
            </a:r>
            <a:endParaRPr lang="zh-CN" altLang="en-US" sz="3600" b="1" strike="noStrike" noProof="1" dirty="0">
              <a:solidFill>
                <a:schemeClr val="tx1"/>
              </a:solidFill>
              <a:effectLst>
                <a:outerShdw blurRad="38100" dist="38100" dir="2700000">
                  <a:srgbClr val="000000"/>
                </a:outerShdw>
              </a:effectLst>
              <a:latin typeface="Tahoma" panose="020B0604030504040204" pitchFamily="2" charset="0"/>
              <a:ea typeface="楷体_GB2312"/>
              <a:cs typeface="+mn-ea"/>
            </a:endParaRP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9457" name="Rectangle 2"/>
          <p:cNvSpPr>
            <a:spLocks noGrp="1"/>
          </p:cNvSpPr>
          <p:nvPr>
            <p:ph type="title"/>
          </p:nvPr>
        </p:nvSpPr>
        <p:spPr>
          <a:xfrm>
            <a:off x="1198245" y="304800"/>
            <a:ext cx="6019800" cy="1143000"/>
          </a:xfrm>
        </p:spPr>
        <p:txBody>
          <a:bodyPr wrap="square" anchor="ctr"/>
          <a:p>
            <a:pPr lvl="0" indent="0" eaLnBrk="1" hangingPunct="1"/>
            <a:r>
              <a:rPr lang="zh-CN" altLang="en-US" sz="4000">
                <a:solidFill>
                  <a:srgbClr val="FF0000"/>
                </a:solidFill>
                <a:ea typeface="华文行楷" panose="02010800040101010101" pitchFamily="2" charset="-122"/>
              </a:rPr>
              <a:t>单色性好、颜色极纯</a:t>
            </a:r>
            <a:endParaRPr lang="zh-CN" altLang="en-US" sz="4000">
              <a:solidFill>
                <a:srgbClr val="FF0000"/>
              </a:solidFill>
              <a:ea typeface="华文行楷" panose="02010800040101010101" pitchFamily="2" charset="-122"/>
            </a:endParaRPr>
          </a:p>
        </p:txBody>
      </p:sp>
      <p:sp>
        <p:nvSpPr>
          <p:cNvPr id="15363" name="Rectangle 3"/>
          <p:cNvSpPr>
            <a:spLocks noGrp="1"/>
          </p:cNvSpPr>
          <p:nvPr>
            <p:ph idx="4294967295"/>
          </p:nvPr>
        </p:nvSpPr>
        <p:spPr>
          <a:xfrm>
            <a:off x="762000" y="2057400"/>
            <a:ext cx="8229600" cy="1219200"/>
          </a:xfrm>
        </p:spPr>
        <p:txBody>
          <a:bodyPr wrap="square" anchor="t"/>
          <a:p>
            <a:pPr marL="0" lvl="0" indent="0" eaLnBrk="1" hangingPunct="1">
              <a:buNone/>
            </a:pPr>
            <a:r>
              <a:rPr lang="zh-CN" altLang="en-US" sz="2600" b="1" dirty="0">
                <a:solidFill>
                  <a:schemeClr val="tx1"/>
                </a:solidFill>
                <a:latin typeface="楷体_GB2312"/>
                <a:ea typeface="楷体_GB2312"/>
              </a:rPr>
              <a:t>太阳光：波长</a:t>
            </a:r>
            <a:r>
              <a:rPr lang="en-US" altLang="x-none" sz="2600" b="1" dirty="0">
                <a:solidFill>
                  <a:schemeClr val="tx1"/>
                </a:solidFill>
                <a:latin typeface="楷体_GB2312"/>
                <a:ea typeface="楷体_GB2312"/>
              </a:rPr>
              <a:t>0.76</a:t>
            </a:r>
            <a:r>
              <a:rPr lang="zh-CN" altLang="en-US" sz="2600" b="1" dirty="0">
                <a:solidFill>
                  <a:schemeClr val="tx1"/>
                </a:solidFill>
                <a:latin typeface="楷体_GB2312"/>
                <a:ea typeface="楷体_GB2312"/>
              </a:rPr>
              <a:t>微米</a:t>
            </a:r>
            <a:r>
              <a:rPr lang="en-US" altLang="x-none" sz="2600" b="1" dirty="0">
                <a:solidFill>
                  <a:schemeClr val="tx1"/>
                </a:solidFill>
                <a:latin typeface="楷体_GB2312"/>
                <a:ea typeface="楷体_GB2312"/>
              </a:rPr>
              <a:t>--0.4</a:t>
            </a:r>
            <a:r>
              <a:rPr lang="zh-CN" altLang="en-US" sz="2600" b="1" dirty="0">
                <a:solidFill>
                  <a:schemeClr val="tx1"/>
                </a:solidFill>
                <a:latin typeface="楷体_GB2312"/>
                <a:ea typeface="楷体_GB2312"/>
              </a:rPr>
              <a:t>微米</a:t>
            </a:r>
            <a:r>
              <a:rPr lang="en-US" altLang="x-none" sz="2600" b="1" dirty="0">
                <a:solidFill>
                  <a:schemeClr val="tx1"/>
                </a:solidFill>
                <a:latin typeface="楷体_GB2312"/>
                <a:ea typeface="楷体_GB2312"/>
              </a:rPr>
              <a:t>.</a:t>
            </a:r>
            <a:r>
              <a:rPr lang="zh-CN" altLang="en-US" sz="2600" b="1" dirty="0">
                <a:solidFill>
                  <a:schemeClr val="tx1"/>
                </a:solidFill>
                <a:latin typeface="楷体_GB2312"/>
                <a:ea typeface="楷体_GB2312"/>
              </a:rPr>
              <a:t>对应的颜色共</a:t>
            </a:r>
            <a:r>
              <a:rPr lang="en-US" altLang="x-none" sz="2600" b="1" dirty="0">
                <a:solidFill>
                  <a:schemeClr val="tx1"/>
                </a:solidFill>
                <a:latin typeface="楷体_GB2312"/>
                <a:ea typeface="楷体_GB2312"/>
              </a:rPr>
              <a:t>7</a:t>
            </a:r>
            <a:r>
              <a:rPr lang="zh-CN" altLang="en-US" sz="2600" b="1" dirty="0">
                <a:solidFill>
                  <a:schemeClr val="tx1"/>
                </a:solidFill>
                <a:latin typeface="楷体_GB2312"/>
                <a:ea typeface="楷体_GB2312"/>
              </a:rPr>
              <a:t>种</a:t>
            </a:r>
            <a:r>
              <a:rPr lang="en-US" altLang="x-none" sz="2600" b="1" dirty="0">
                <a:solidFill>
                  <a:schemeClr val="tx1"/>
                </a:solidFill>
                <a:latin typeface="楷体_GB2312"/>
                <a:ea typeface="楷体_GB2312"/>
              </a:rPr>
              <a:t>.</a:t>
            </a:r>
            <a:r>
              <a:rPr lang="zh-CN" altLang="en-US" sz="2600" b="1" dirty="0">
                <a:solidFill>
                  <a:schemeClr val="tx1"/>
                </a:solidFill>
                <a:latin typeface="楷体_GB2312"/>
                <a:ea typeface="楷体_GB2312"/>
              </a:rPr>
              <a:t>所以太阳光谈不上单色性</a:t>
            </a:r>
            <a:r>
              <a:rPr lang="en-US" altLang="x-none" sz="2600" b="1" dirty="0">
                <a:solidFill>
                  <a:schemeClr val="tx1"/>
                </a:solidFill>
                <a:latin typeface="楷体_GB2312"/>
                <a:ea typeface="楷体_GB2312"/>
              </a:rPr>
              <a:t>.</a:t>
            </a:r>
            <a:endParaRPr lang="en-US" altLang="x-none" sz="2600" b="1" dirty="0">
              <a:solidFill>
                <a:schemeClr val="tx1"/>
              </a:solidFill>
              <a:latin typeface="楷体_GB2312"/>
              <a:ea typeface="楷体_GB2312"/>
            </a:endParaRPr>
          </a:p>
        </p:txBody>
      </p:sp>
      <p:sp>
        <p:nvSpPr>
          <p:cNvPr id="15364" name="Rectangle 4"/>
          <p:cNvSpPr/>
          <p:nvPr/>
        </p:nvSpPr>
        <p:spPr>
          <a:xfrm>
            <a:off x="381000" y="3048000"/>
            <a:ext cx="8610600" cy="2057400"/>
          </a:xfrm>
          <a:prstGeom prst="rect">
            <a:avLst/>
          </a:prstGeom>
          <a:noFill/>
          <a:ln w="9525">
            <a:noFill/>
          </a:ln>
        </p:spPr>
        <p:txBody>
          <a:bodyPr/>
          <a:p>
            <a:pPr marL="342900" lvl="0" indent="-342900" eaLnBrk="1" fontAlgn="base" hangingPunct="1">
              <a:spcBef>
                <a:spcPct val="20000"/>
              </a:spcBef>
              <a:buClr>
                <a:schemeClr val="hlink"/>
              </a:buClr>
              <a:buSzPct val="70000"/>
              <a:buFont typeface="Wingdings" panose="05000000000000000000" pitchFamily="2" charset="2"/>
              <a:buChar char="n"/>
            </a:pP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单色光源：氪灯</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氦灯</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氖灯</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氢灯等。波长虽然单一</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但仍有一定的分布范围</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如氪灯只发射红光</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 </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被誉为单色性之冠</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波长分布的范围仍有</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10</a:t>
            </a:r>
            <a:r>
              <a:rPr lang="en-US" altLang="x-none" sz="2600" strike="noStrike" baseline="30000" noProof="1" dirty="0">
                <a:solidFill>
                  <a:schemeClr val="tx1"/>
                </a:solidFill>
                <a:effectLst>
                  <a:outerShdw blurRad="38100" dist="38100" dir="2700000">
                    <a:srgbClr val="000000"/>
                  </a:outerShdw>
                </a:effectLst>
                <a:latin typeface="楷体_GB2312"/>
                <a:ea typeface="楷体_GB2312"/>
                <a:cs typeface="+mn-ea"/>
              </a:rPr>
              <a:t>-5</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纳米</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因此氪灯发出的红光</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若仔细辨认仍包含有几十种红色</a:t>
            </a:r>
            <a:r>
              <a:rPr lang="en-US" altLang="x-none" sz="2600" strike="noStrike" noProof="1" dirty="0">
                <a:solidFill>
                  <a:srgbClr val="FFFF66"/>
                </a:solidFill>
                <a:effectLst>
                  <a:outerShdw blurRad="38100" dist="38100" dir="2700000">
                    <a:srgbClr val="000000"/>
                  </a:outerShdw>
                </a:effectLst>
                <a:latin typeface="楷体_GB2312"/>
                <a:ea typeface="楷体_GB2312"/>
                <a:cs typeface="+mn-ea"/>
              </a:rPr>
              <a:t>. </a:t>
            </a:r>
            <a:endParaRPr lang="en-US" altLang="x-none" sz="2600" strike="noStrike" noProof="1" dirty="0">
              <a:solidFill>
                <a:srgbClr val="FFFF66"/>
              </a:solidFill>
              <a:effectLst>
                <a:outerShdw blurRad="38100" dist="38100" dir="2700000">
                  <a:srgbClr val="000000"/>
                </a:outerShdw>
              </a:effectLst>
              <a:latin typeface="楷体_GB2312"/>
              <a:ea typeface="楷体_GB2312"/>
            </a:endParaRPr>
          </a:p>
        </p:txBody>
      </p:sp>
      <p:sp>
        <p:nvSpPr>
          <p:cNvPr id="15365" name="Rectangle 5"/>
          <p:cNvSpPr/>
          <p:nvPr/>
        </p:nvSpPr>
        <p:spPr>
          <a:xfrm>
            <a:off x="381000" y="4876800"/>
            <a:ext cx="8610600" cy="2209800"/>
          </a:xfrm>
          <a:prstGeom prst="rect">
            <a:avLst/>
          </a:prstGeom>
          <a:noFill/>
          <a:ln w="9525">
            <a:noFill/>
          </a:ln>
        </p:spPr>
        <p:txBody>
          <a:bodyPr/>
          <a:p>
            <a:pPr marL="342900" lvl="0" indent="-342900" eaLnBrk="1" fontAlgn="base" hangingPunct="1">
              <a:spcBef>
                <a:spcPct val="20000"/>
              </a:spcBef>
              <a:buClr>
                <a:schemeClr val="hlink"/>
              </a:buClr>
              <a:buSzPct val="70000"/>
              <a:buFont typeface="Wingdings" panose="05000000000000000000" pitchFamily="2" charset="2"/>
              <a:buChar char="n"/>
            </a:pP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激光波长分布范围非常窄，颜色极纯</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以输出红光的氦氖激光器为例</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其光的波长分布范围可以窄到</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2×10</a:t>
            </a:r>
            <a:r>
              <a:rPr lang="en-US" altLang="x-none" sz="2600" strike="noStrike" baseline="30000" noProof="1" dirty="0">
                <a:solidFill>
                  <a:schemeClr val="tx1"/>
                </a:solidFill>
                <a:effectLst>
                  <a:outerShdw blurRad="38100" dist="38100" dir="2700000">
                    <a:srgbClr val="000000"/>
                  </a:outerShdw>
                </a:effectLst>
                <a:latin typeface="楷体_GB2312"/>
                <a:ea typeface="楷体_GB2312"/>
                <a:cs typeface="+mn-ea"/>
              </a:rPr>
              <a:t>-9</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纳米</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是氪灯发射的红光波长分布范围的万分之二</a:t>
            </a:r>
            <a:r>
              <a:rPr lang="en-US" altLang="x-none" sz="2600" strike="noStrike" noProof="1" dirty="0">
                <a:solidFill>
                  <a:schemeClr val="tx1"/>
                </a:solidFill>
                <a:effectLst>
                  <a:outerShdw blurRad="38100" dist="38100" dir="2700000">
                    <a:srgbClr val="000000"/>
                  </a:outerShdw>
                </a:effectLst>
                <a:latin typeface="楷体_GB2312"/>
                <a:ea typeface="楷体_GB2312"/>
                <a:cs typeface="+mn-ea"/>
              </a:rPr>
              <a:t>.</a:t>
            </a:r>
            <a:endParaRPr lang="en-US" altLang="x-none" sz="2600" strike="noStrike" noProof="1" dirty="0">
              <a:solidFill>
                <a:schemeClr val="tx1"/>
              </a:solidFill>
              <a:effectLst>
                <a:outerShdw blurRad="38100" dist="38100" dir="2700000">
                  <a:srgbClr val="000000"/>
                </a:outerShdw>
              </a:effectLst>
              <a:latin typeface="楷体_GB2312"/>
              <a:ea typeface="楷体_GB2312"/>
              <a:cs typeface="+mn-ea"/>
            </a:endParaRPr>
          </a:p>
        </p:txBody>
      </p:sp>
      <p:sp>
        <p:nvSpPr>
          <p:cNvPr id="15366" name="Rectangle 6"/>
          <p:cNvSpPr/>
          <p:nvPr/>
        </p:nvSpPr>
        <p:spPr>
          <a:xfrm>
            <a:off x="381000" y="1447800"/>
            <a:ext cx="5638800" cy="685800"/>
          </a:xfrm>
          <a:prstGeom prst="rect">
            <a:avLst/>
          </a:prstGeom>
          <a:noFill/>
          <a:ln w="9525">
            <a:noFill/>
          </a:ln>
        </p:spPr>
        <p:txBody>
          <a:bodyPr/>
          <a:p>
            <a:pPr marL="342900" lvl="0" indent="-342900" eaLnBrk="1" fontAlgn="base" hangingPunct="1">
              <a:spcBef>
                <a:spcPct val="20000"/>
              </a:spcBef>
              <a:buClr>
                <a:schemeClr val="hlink"/>
              </a:buClr>
              <a:buSzPct val="70000"/>
              <a:buFont typeface="Wingdings" panose="05000000000000000000" pitchFamily="2" charset="2"/>
              <a:buChar char="n"/>
            </a:pPr>
            <a:r>
              <a:rPr lang="zh-CN" altLang="en-US" sz="2600" strike="noStrike" noProof="1" dirty="0">
                <a:solidFill>
                  <a:schemeClr val="tx1"/>
                </a:solidFill>
                <a:effectLst>
                  <a:outerShdw blurRad="38100" dist="38100" dir="2700000">
                    <a:srgbClr val="000000"/>
                  </a:outerShdw>
                </a:effectLst>
                <a:latin typeface="楷体_GB2312"/>
                <a:ea typeface="楷体_GB2312"/>
                <a:cs typeface="+mn-ea"/>
              </a:rPr>
              <a:t>光的颜色与波长相对应</a:t>
            </a:r>
            <a:endParaRPr lang="zh-CN" altLang="en-US" sz="2600" strike="noStrike" noProof="1" dirty="0">
              <a:solidFill>
                <a:schemeClr val="tx1"/>
              </a:solidFill>
              <a:effectLst>
                <a:outerShdw blurRad="38100" dist="38100" dir="2700000">
                  <a:srgbClr val="000000"/>
                </a:outerShdw>
              </a:effectLst>
              <a:latin typeface="楷体_GB2312"/>
              <a:ea typeface="楷体_GB2312"/>
              <a:cs typeface="+mn-ea"/>
            </a:endParaRP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文本框 1"/>
          <p:cNvSpPr txBox="1"/>
          <p:nvPr/>
        </p:nvSpPr>
        <p:spPr>
          <a:xfrm>
            <a:off x="3573463" y="838200"/>
            <a:ext cx="2214563" cy="742950"/>
          </a:xfrm>
          <a:prstGeom prst="rect">
            <a:avLst/>
          </a:prstGeom>
          <a:noFill/>
        </p:spPr>
        <p:txBody>
          <a:bodyPr wrap="none" rtlCol="0" anchor="t">
            <a:spAutoFit/>
          </a:bodyPr>
          <a:p>
            <a:pPr algn="l" fontAlgn="base"/>
            <a:r>
              <a:rPr lang="zh-CN" altLang="en-US" sz="4000" strike="noStrike" noProof="1">
                <a:solidFill>
                  <a:srgbClr val="FF0000"/>
                </a:solidFill>
                <a:latin typeface="Tahoma" panose="020B0604030504040204" pitchFamily="2" charset="0"/>
                <a:ea typeface="华文行楷" panose="02010800040101010101" pitchFamily="2" charset="-122"/>
                <a:cs typeface="+mn-ea"/>
                <a:sym typeface="+mn-ea"/>
              </a:rPr>
              <a:t>相干性好</a:t>
            </a:r>
            <a:endParaRPr lang="zh-CN" altLang="en-US" sz="4000" b="1" strike="noStrike" noProof="1" dirty="0">
              <a:solidFill>
                <a:srgbClr val="FF0000"/>
              </a:solidFill>
              <a:effectLst>
                <a:outerShdw blurRad="38100" dist="38100" dir="2700000">
                  <a:srgbClr val="000000"/>
                </a:outerShdw>
              </a:effectLst>
              <a:ea typeface="楷体_GB2312"/>
              <a:cs typeface="+mn-ea"/>
              <a:sym typeface="+mn-ea"/>
            </a:endParaRPr>
          </a:p>
        </p:txBody>
      </p:sp>
      <p:sp>
        <p:nvSpPr>
          <p:cNvPr id="20482" name="文本框 2"/>
          <p:cNvSpPr txBox="1"/>
          <p:nvPr/>
        </p:nvSpPr>
        <p:spPr>
          <a:xfrm>
            <a:off x="936625" y="2012950"/>
            <a:ext cx="7270750" cy="3672840"/>
          </a:xfrm>
          <a:prstGeom prst="rect">
            <a:avLst/>
          </a:prstGeom>
          <a:noFill/>
          <a:ln w="9525">
            <a:noFill/>
          </a:ln>
        </p:spPr>
        <p:txBody>
          <a:bodyPr wrap="square" anchor="t">
            <a:spAutoFit/>
          </a:bodyPr>
          <a:p>
            <a:pPr lvl="0" indent="0">
              <a:lnSpc>
                <a:spcPct val="140000"/>
              </a:lnSpc>
            </a:pPr>
            <a:r>
              <a:rPr lang="zh-CN" altLang="en-US" sz="2800">
                <a:solidFill>
                  <a:schemeClr val="tx1"/>
                </a:solidFill>
                <a:latin typeface="Tahoma" panose="020B0604030504040204" pitchFamily="2" charset="0"/>
                <a:ea typeface="宋体" panose="02010600030101010101" pitchFamily="2" charset="-122"/>
              </a:rPr>
              <a:t>因为激光器产生的激光是频率相同，相位相同的光，它当然与其它是激光频率相同、相位差恒定，从激光器发出的光可以步调一致的向同一个方向传播。激光的线谱宽度极窄相应在空间的分布也不随时间变化，其相干长度可达</a:t>
            </a:r>
            <a:r>
              <a:rPr lang="en-US" altLang="zh-CN" sz="2800">
                <a:solidFill>
                  <a:schemeClr val="tx1"/>
                </a:solidFill>
                <a:latin typeface="Tahoma" panose="020B0604030504040204" pitchFamily="2" charset="0"/>
                <a:ea typeface="宋体" panose="02010600030101010101" pitchFamily="2" charset="-122"/>
              </a:rPr>
              <a:t>100km</a:t>
            </a:r>
            <a:r>
              <a:rPr lang="zh-CN" altLang="en-US" sz="2800">
                <a:solidFill>
                  <a:srgbClr val="FFFF00"/>
                </a:solidFill>
                <a:latin typeface="Tahoma" panose="020B0604030504040204" pitchFamily="2" charset="0"/>
                <a:ea typeface="宋体" panose="02010600030101010101" pitchFamily="2" charset="-122"/>
              </a:rPr>
              <a:t>。</a:t>
            </a:r>
            <a:endParaRPr lang="zh-CN" altLang="en-US" sz="2800">
              <a:solidFill>
                <a:srgbClr val="FFFF00"/>
              </a:solidFill>
              <a:latin typeface="Tahoma" panose="020B0604030504040204" pitchFamily="2" charset="0"/>
              <a:ea typeface="宋体" panose="02010600030101010101" pitchFamily="2" charset="-122"/>
            </a:endParaRPr>
          </a:p>
        </p:txBody>
      </p:sp>
    </p:spTree>
  </p:cSld>
  <p:clrMapOvr>
    <a:masterClrMapping/>
  </p:clrMapOvr>
  <p:transition spd="slow">
    <p:split orient="vert"/>
  </p:transition>
</p:sld>
</file>

<file path=ppt/tags/tag1.xml><?xml version="1.0" encoding="utf-8"?>
<p:tagLst xmlns:p="http://schemas.openxmlformats.org/presentationml/2006/main">
  <p:tag name="KSO_WM_DOC_GUID" val="{f1ebd1b2-fd04-4884-8c32-dc54c65d62f7}"/>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5369</Words>
  <Application>WPS 演示</Application>
  <PresentationFormat>鍏ㄥ睆鏄剧ず(4:3)</PresentationFormat>
  <Paragraphs>253</Paragraphs>
  <Slides>45</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6</vt:i4>
      </vt:variant>
      <vt:variant>
        <vt:lpstr>幻灯片标题</vt:lpstr>
      </vt:variant>
      <vt:variant>
        <vt:i4>45</vt:i4>
      </vt:variant>
    </vt:vector>
  </HeadingPairs>
  <TitlesOfParts>
    <vt:vector size="69" baseType="lpstr">
      <vt:lpstr>Arial</vt:lpstr>
      <vt:lpstr>宋体</vt:lpstr>
      <vt:lpstr>Wingdings</vt:lpstr>
      <vt:lpstr>Tahoma</vt:lpstr>
      <vt:lpstr>Calibri</vt:lpstr>
      <vt:lpstr>华文行楷</vt:lpstr>
      <vt:lpstr>微软雅黑</vt:lpstr>
      <vt:lpstr>黑体</vt:lpstr>
      <vt:lpstr>Times New Roman</vt:lpstr>
      <vt:lpstr>楷体</vt:lpstr>
      <vt:lpstr>楷体_GB2312</vt:lpstr>
      <vt:lpstr>新宋体</vt:lpstr>
      <vt:lpstr>Arial Unicode MS</vt:lpstr>
      <vt:lpstr>Franklin Gothic Book</vt:lpstr>
      <vt:lpstr>幼圆</vt:lpstr>
      <vt:lpstr>华文宋体</vt:lpstr>
      <vt:lpstr>华文楷体</vt:lpstr>
      <vt:lpstr>Office 主题​​</vt:lpstr>
      <vt:lpstr>MS_ClipArt_Gallery.2</vt:lpstr>
      <vt:lpstr>MS_ClipArt_Gallery.2</vt:lpstr>
      <vt:lpstr>Equation.3</vt:lpstr>
      <vt:lpstr>Equation.3</vt:lpstr>
      <vt:lpstr>Flash.Movie</vt:lpstr>
      <vt:lpstr>Paint.Picture</vt:lpstr>
      <vt:lpstr>      激光和激光器 </vt:lpstr>
      <vt:lpstr>PowerPoint 演示文稿</vt:lpstr>
      <vt:lpstr>PowerPoint 演示文稿</vt:lpstr>
      <vt:lpstr>PowerPoint 演示文稿</vt:lpstr>
      <vt:lpstr>激光的发展史 </vt:lpstr>
      <vt:lpstr>PowerPoint 演示文稿</vt:lpstr>
      <vt:lpstr>激光的特性</vt:lpstr>
      <vt:lpstr>单色性好、颜色极纯</vt:lpstr>
      <vt:lpstr>PowerPoint 演示文稿</vt:lpstr>
      <vt:lpstr>高亮度、高能量密度 </vt:lpstr>
      <vt:lpstr>PowerPoint 演示文稿</vt:lpstr>
      <vt:lpstr>PowerPoint 演示文稿</vt:lpstr>
      <vt:lpstr>PowerPoint 演示文稿</vt:lpstr>
      <vt:lpstr>PowerPoint 演示文稿</vt:lpstr>
      <vt:lpstr>激光在工业上的应用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激光在医学上的应用</vt:lpstr>
      <vt:lpstr>PowerPoint 演示文稿</vt:lpstr>
      <vt:lpstr>机载激光武器</vt:lpstr>
      <vt:lpstr>PowerPoint 演示文稿</vt:lpstr>
      <vt:lpstr>现代激光技术的发展前沿</vt:lpstr>
      <vt:lpstr>现代激光技术的发展前沿</vt:lpstr>
      <vt:lpstr>现代激光技术的发展前沿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展望与未来</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赵京冰</dc:creator>
  <cp:lastModifiedBy>贾英杰</cp:lastModifiedBy>
  <cp:revision>212</cp:revision>
  <dcterms:created xsi:type="dcterms:W3CDTF">2012-09-09T00:16:00Z</dcterms:created>
  <dcterms:modified xsi:type="dcterms:W3CDTF">2019-03-21T02:01:55Z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2052-11.1.0.8527</vt:lpwstr>
  </property>
</Properties>
</file>